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1"/>
  </p:sldMasterIdLst>
  <p:sldIdLst>
    <p:sldId id="315" r:id="rId2"/>
    <p:sldId id="316" r:id="rId3"/>
    <p:sldId id="317" r:id="rId4"/>
    <p:sldId id="322" r:id="rId5"/>
    <p:sldId id="324" r:id="rId6"/>
    <p:sldId id="323" r:id="rId7"/>
    <p:sldId id="325" r:id="rId8"/>
    <p:sldId id="327" r:id="rId9"/>
    <p:sldId id="328" r:id="rId10"/>
    <p:sldId id="364" r:id="rId11"/>
    <p:sldId id="326" r:id="rId12"/>
    <p:sldId id="330" r:id="rId13"/>
    <p:sldId id="318" r:id="rId14"/>
    <p:sldId id="319" r:id="rId15"/>
    <p:sldId id="331" r:id="rId16"/>
    <p:sldId id="332" r:id="rId17"/>
    <p:sldId id="333" r:id="rId18"/>
    <p:sldId id="337" r:id="rId19"/>
    <p:sldId id="334" r:id="rId20"/>
    <p:sldId id="335" r:id="rId21"/>
    <p:sldId id="336" r:id="rId22"/>
    <p:sldId id="338" r:id="rId23"/>
    <p:sldId id="340" r:id="rId24"/>
    <p:sldId id="341" r:id="rId25"/>
    <p:sldId id="339" r:id="rId26"/>
    <p:sldId id="342" r:id="rId27"/>
    <p:sldId id="343" r:id="rId28"/>
    <p:sldId id="345" r:id="rId29"/>
    <p:sldId id="344" r:id="rId30"/>
    <p:sldId id="346" r:id="rId31"/>
    <p:sldId id="347" r:id="rId32"/>
    <p:sldId id="349" r:id="rId33"/>
    <p:sldId id="351" r:id="rId34"/>
    <p:sldId id="360" r:id="rId35"/>
    <p:sldId id="350" r:id="rId36"/>
    <p:sldId id="348" r:id="rId37"/>
    <p:sldId id="356" r:id="rId38"/>
    <p:sldId id="363" r:id="rId39"/>
    <p:sldId id="357" r:id="rId40"/>
    <p:sldId id="362" r:id="rId41"/>
    <p:sldId id="361" r:id="rId42"/>
    <p:sldId id="359" r:id="rId43"/>
    <p:sldId id="368" r:id="rId44"/>
    <p:sldId id="369" r:id="rId45"/>
    <p:sldId id="367" r:id="rId46"/>
    <p:sldId id="354" r:id="rId47"/>
    <p:sldId id="355" r:id="rId48"/>
    <p:sldId id="353" r:id="rId49"/>
    <p:sldId id="366" r:id="rId50"/>
    <p:sldId id="370" r:id="rId51"/>
    <p:sldId id="371" r:id="rId52"/>
    <p:sldId id="373" r:id="rId53"/>
    <p:sldId id="372" r:id="rId54"/>
    <p:sldId id="374" r:id="rId55"/>
    <p:sldId id="375" r:id="rId56"/>
    <p:sldId id="376" r:id="rId57"/>
    <p:sldId id="381" r:id="rId58"/>
    <p:sldId id="380" r:id="rId59"/>
    <p:sldId id="378" r:id="rId60"/>
    <p:sldId id="379" r:id="rId61"/>
    <p:sldId id="382" r:id="rId62"/>
    <p:sldId id="383" r:id="rId63"/>
    <p:sldId id="384" r:id="rId64"/>
    <p:sldId id="387" r:id="rId65"/>
    <p:sldId id="385" r:id="rId66"/>
    <p:sldId id="390" r:id="rId67"/>
    <p:sldId id="388" r:id="rId68"/>
    <p:sldId id="389" r:id="rId69"/>
    <p:sldId id="391" r:id="rId70"/>
    <p:sldId id="392" r:id="rId71"/>
    <p:sldId id="386" r:id="rId72"/>
    <p:sldId id="393" r:id="rId73"/>
    <p:sldId id="394" r:id="rId74"/>
    <p:sldId id="395" r:id="rId75"/>
    <p:sldId id="396" r:id="rId76"/>
    <p:sldId id="397" r:id="rId77"/>
    <p:sldId id="398" r:id="rId78"/>
    <p:sldId id="399" r:id="rId79"/>
    <p:sldId id="400" r:id="rId80"/>
    <p:sldId id="401" r:id="rId81"/>
    <p:sldId id="402" r:id="rId82"/>
    <p:sldId id="403" r:id="rId83"/>
    <p:sldId id="404" r:id="rId84"/>
    <p:sldId id="405" r:id="rId85"/>
    <p:sldId id="415" r:id="rId86"/>
    <p:sldId id="410" r:id="rId87"/>
    <p:sldId id="406" r:id="rId88"/>
    <p:sldId id="409" r:id="rId89"/>
    <p:sldId id="413" r:id="rId90"/>
    <p:sldId id="412" r:id="rId91"/>
    <p:sldId id="414" r:id="rId92"/>
    <p:sldId id="411" r:id="rId93"/>
  </p:sldIdLst>
  <p:sldSz cx="12192000" cy="6858000"/>
  <p:notesSz cx="6858000" cy="9144000"/>
  <p:embeddedFontLst>
    <p:embeddedFont>
      <p:font typeface="Adobe Caslon Pro" panose="0205050205050A020403" pitchFamily="18" charset="0"/>
      <p:regular r:id="rId94"/>
      <p:bold r:id="rId95"/>
      <p:italic r:id="rId96"/>
      <p:boldItalic r:id="rId97"/>
    </p:embeddedFont>
    <p:embeddedFont>
      <p:font typeface="Calibri" panose="020F0502020204030204" pitchFamily="34" charset="0"/>
      <p:regular r:id="rId98"/>
      <p:bold r:id="rId99"/>
      <p:italic r:id="rId100"/>
      <p:boldItalic r:id="rId101"/>
    </p:embeddedFont>
    <p:embeddedFont>
      <p:font typeface="Calibri Light" panose="020F0302020204030204" pitchFamily="34" charset="0"/>
      <p:regular r:id="rId102"/>
      <p:italic r:id="rId103"/>
    </p:embeddedFont>
    <p:embeddedFont>
      <p:font typeface="Segoe UI" panose="020B0502040204020203" pitchFamily="34" charset="0"/>
      <p:regular r:id="rId104"/>
      <p:bold r:id="rId105"/>
      <p:italic r:id="rId106"/>
      <p:boldItalic r:id="rId10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5458"/>
    <a:srgbClr val="E1F7FF"/>
    <a:srgbClr val="D0E9FF"/>
    <a:srgbClr val="9DCDF8"/>
    <a:srgbClr val="A6A8A5"/>
    <a:srgbClr val="838987"/>
    <a:srgbClr val="9FC2EB"/>
    <a:srgbClr val="85BE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896" autoAdjust="0"/>
    <p:restoredTop sz="94660"/>
  </p:normalViewPr>
  <p:slideViewPr>
    <p:cSldViewPr snapToGrid="0">
      <p:cViewPr varScale="1">
        <p:scale>
          <a:sx n="59" d="100"/>
          <a:sy n="59" d="100"/>
        </p:scale>
        <p:origin x="34" y="4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font" Target="fonts/font1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0.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3T18:51:49.938"/>
    </inkml:context>
    <inkml:brush xml:id="br0">
      <inkml:brushProperty name="width" value="0.35" units="cm"/>
      <inkml:brushProperty name="height" value="0.35" units="cm"/>
      <inkml:brushProperty name="color" value="#E71224"/>
    </inkml:brush>
  </inkml:definitions>
  <inkml:trace contextRef="#ctx0" brushRef="#br0">0 13537 24575,'85'-93'0,"213"-205"0,368-288-164,302-183-655,260-124-164,221-128 0,-1070 753 734,759-531-485,490-301-249,55 33 0,-215 165 116,397-247-232,-317 167 116,-213 126 0,-180 141 0,-106 108 0,-103 103 0,-157 118 0,-198 122 0,-188 105 328,-153 75 1192,-106 52-192,-132 30-317,-1 1 1,23 1-1,-34 0-21,1 0 0,-1 0 0,0 0 0,1 0 0,-1 0 0,0 0 0,1 0 0,-1 0 0,0 0 0,1 0 0,-1 1 0,0-1 0,1 0 0,-1 0 0,0 0 0,1 0 0,-1 0 0,0 1 0,1-1 0,-1 0 0,0 0 0,0 1 0,1-1 0,-1 0 0,0 0 0,0 1 0,1-1 0,-1 0 0,0 1 0,0-1 0,0 0 0,0 1 0,1-1 0,-1 1 0,-1 1 47,0-1 0,0 1-1,0-1 1,-1 0 0,1 0-1,0 0 1,0 1 0,-1-1-1,1-1 1,0 1 0,-1 0-1,-2 1 1,-47 23 1099,-103 34 0,99-41-283,1 3-1,-54 29 1,102-47-716,-22 15 485,27-17-570,0 0 0,0 0 0,-1 0 0,1 0 0,0 0 0,0 0 0,0 1 0,0-1 0,1 0 0,-1 1 0,0-1 0,0 0 0,1 1 0,-1-1 0,0 1 0,1 1 0,0-2-32,0-1 1,0 1-1,0-1 1,0 1-1,0-1 0,0 1 1,0-1-1,0 1 1,0-1-1,0 1 0,1-1 1,-1 1-1,0-1 1,0 1-1,1-1 0,-1 1 1,0-1-1,1 0 1,-1 1-1,0-1 0,1 1 1,-1-1-1,0 0 1,1 1-1,-1-1 0,1 0 1,-1 0-1,1 1 0,16 4 695,-13-4-582,73 14 733,-35-9-5314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3T18:51:56.172"/>
    </inkml:context>
    <inkml:brush xml:id="br0">
      <inkml:brushProperty name="width" value="0.35" units="cm"/>
      <inkml:brushProperty name="height" value="0.35" units="cm"/>
      <inkml:brushProperty name="color" value="#E71224"/>
    </inkml:brush>
  </inkml:definitions>
  <inkml:trace contextRef="#ctx0" brushRef="#br0">1 0 24575,'418'312'0,"-263"-194"0,513 362-164,404 205-655,-1009-645 769,1226 775-883,248 197-50,132 106 0,-48-28 0,1512 1099-983,-1633-1077 983,-180-100 0,-190-96 0,-107 15 0,-114-21 0,-149-93 0,-172-145 0,-171-165 0,-145-157 328,-249-319 676,47 61 681,73 127 0,-137-208-467,0 0 0,0 1 0,-13 39 4844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50CFF07-30E9-40BF-BFF9-B098A3708D97}" type="datetimeFigureOut">
              <a:rPr lang="de-DE" smtClean="0"/>
              <a:t>16.07.2023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43613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0CFF07-30E9-40BF-BFF9-B098A3708D97}" type="datetimeFigureOut">
              <a:rPr lang="de-DE" smtClean="0"/>
              <a:t>16.07.2023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1615315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0CFF07-30E9-40BF-BFF9-B098A3708D97}" type="datetimeFigureOut">
              <a:rPr lang="de-DE" smtClean="0"/>
              <a:t>16.07.2023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214745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0CFF07-30E9-40BF-BFF9-B098A3708D97}" type="datetimeFigureOut">
              <a:rPr lang="de-DE" smtClean="0"/>
              <a:t>16.07.2023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96179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0CFF07-30E9-40BF-BFF9-B098A3708D97}" type="datetimeFigureOut">
              <a:rPr lang="de-DE" smtClean="0"/>
              <a:t>16.07.2023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10708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50CFF07-30E9-40BF-BFF9-B098A3708D97}" type="datetimeFigureOut">
              <a:rPr lang="de-DE" smtClean="0"/>
              <a:t>16.07.2023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283487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50CFF07-30E9-40BF-BFF9-B098A3708D97}" type="datetimeFigureOut">
              <a:rPr lang="de-DE" smtClean="0"/>
              <a:t>16.07.2023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368829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50CFF07-30E9-40BF-BFF9-B098A3708D97}" type="datetimeFigureOut">
              <a:rPr lang="de-DE" smtClean="0"/>
              <a:t>16.07.2023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158531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CFF07-30E9-40BF-BFF9-B098A3708D97}" type="datetimeFigureOut">
              <a:rPr lang="de-DE" smtClean="0"/>
              <a:t>16.07.2023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215942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50CFF07-30E9-40BF-BFF9-B098A3708D97}" type="datetimeFigureOut">
              <a:rPr lang="de-DE" smtClean="0"/>
              <a:t>16.07.2023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75616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50CFF07-30E9-40BF-BFF9-B098A3708D97}" type="datetimeFigureOut">
              <a:rPr lang="de-DE" smtClean="0"/>
              <a:t>16.07.2023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1CAE73D-C712-45B5-8BE3-9C92D8A13649}" type="slidenum">
              <a:rPr lang="de-DE" smtClean="0"/>
              <a:t>‹Nr.›</a:t>
            </a:fld>
            <a:endParaRPr lang="de-DE"/>
          </a:p>
        </p:txBody>
      </p:sp>
    </p:spTree>
    <p:extLst>
      <p:ext uri="{BB962C8B-B14F-4D97-AF65-F5344CB8AC3E}">
        <p14:creationId xmlns:p14="http://schemas.microsoft.com/office/powerpoint/2010/main" val="334938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CFF07-30E9-40BF-BFF9-B098A3708D97}" type="datetimeFigureOut">
              <a:rPr lang="de-DE" smtClean="0"/>
              <a:t>16.07.2023</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AE73D-C712-45B5-8BE3-9C92D8A13649}" type="slidenum">
              <a:rPr lang="de-DE" smtClean="0"/>
              <a:t>‹Nr.›</a:t>
            </a:fld>
            <a:endParaRPr lang="de-DE"/>
          </a:p>
        </p:txBody>
      </p:sp>
    </p:spTree>
    <p:extLst>
      <p:ext uri="{BB962C8B-B14F-4D97-AF65-F5344CB8AC3E}">
        <p14:creationId xmlns:p14="http://schemas.microsoft.com/office/powerpoint/2010/main" val="349152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xml"/><Relationship Id="rId4" Type="http://schemas.microsoft.com/office/2007/relationships/hdphoto" Target="../media/hdphoto7.wdp"/></Relationships>
</file>

<file path=ppt/slides/_rels/slide7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8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91.png"/><Relationship Id="rId4" Type="http://schemas.openxmlformats.org/officeDocument/2006/relationships/customXml" Target="../ink/ink1.xml"/></Relationships>
</file>

<file path=ppt/slides/_rels/slide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9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0CCDAAC-C1A4-E390-B576-893902F0D0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4977" cy="6858000"/>
          </a:xfrm>
          <a:prstGeom prst="rect">
            <a:avLst/>
          </a:prstGeom>
        </p:spPr>
      </p:pic>
      <p:sp>
        <p:nvSpPr>
          <p:cNvPr id="14" name="Textfeld 13">
            <a:extLst>
              <a:ext uri="{FF2B5EF4-FFF2-40B4-BE49-F238E27FC236}">
                <a16:creationId xmlns:a16="http://schemas.microsoft.com/office/drawing/2014/main" id="{C67F876C-F753-73A3-2DE1-5F0A443EDFF1}"/>
              </a:ext>
            </a:extLst>
          </p:cNvPr>
          <p:cNvSpPr txBox="1"/>
          <p:nvPr/>
        </p:nvSpPr>
        <p:spPr>
          <a:xfrm>
            <a:off x="848413" y="4864231"/>
            <a:ext cx="4726935" cy="1323439"/>
          </a:xfrm>
          <a:prstGeom prst="rect">
            <a:avLst/>
          </a:prstGeom>
          <a:noFill/>
        </p:spPr>
        <p:txBody>
          <a:bodyPr wrap="none" rtlCol="0">
            <a:spAutoFit/>
          </a:bodyPr>
          <a:lstStyle/>
          <a:p>
            <a:r>
              <a:rPr lang="de-DE" sz="4000" b="1" dirty="0">
                <a:solidFill>
                  <a:schemeClr val="bg1"/>
                </a:solidFill>
                <a:latin typeface="Adobe Caslon Pro" panose="0205050205050A020403" pitchFamily="18" charset="0"/>
              </a:rPr>
              <a:t>Belgien mit dem Rad </a:t>
            </a:r>
          </a:p>
          <a:p>
            <a:r>
              <a:rPr lang="de-DE" sz="4000" b="1">
                <a:solidFill>
                  <a:schemeClr val="bg1"/>
                </a:solidFill>
                <a:latin typeface="Adobe Caslon Pro" panose="0205050205050A020403" pitchFamily="18" charset="0"/>
              </a:rPr>
              <a:t>2023: Tag 2-4</a:t>
            </a:r>
            <a:endParaRPr lang="de-DE" sz="4000" b="1" dirty="0">
              <a:solidFill>
                <a:schemeClr val="bg1"/>
              </a:solidFill>
              <a:latin typeface="Adobe Caslon Pro" panose="0205050205050A020403" pitchFamily="18" charset="0"/>
            </a:endParaRPr>
          </a:p>
        </p:txBody>
      </p:sp>
      <p:grpSp>
        <p:nvGrpSpPr>
          <p:cNvPr id="17" name="Gruppieren 16">
            <a:extLst>
              <a:ext uri="{FF2B5EF4-FFF2-40B4-BE49-F238E27FC236}">
                <a16:creationId xmlns:a16="http://schemas.microsoft.com/office/drawing/2014/main" id="{BFB86842-6CD5-13E6-2623-BC427A5D9F58}"/>
              </a:ext>
            </a:extLst>
          </p:cNvPr>
          <p:cNvGrpSpPr/>
          <p:nvPr/>
        </p:nvGrpSpPr>
        <p:grpSpPr>
          <a:xfrm>
            <a:off x="4826448" y="0"/>
            <a:ext cx="8107429" cy="5756275"/>
            <a:chOff x="4826448" y="-130022"/>
            <a:chExt cx="8107429" cy="5756275"/>
          </a:xfrm>
        </p:grpSpPr>
        <p:pic>
          <p:nvPicPr>
            <p:cNvPr id="4" name="Grafik 3">
              <a:extLst>
                <a:ext uri="{FF2B5EF4-FFF2-40B4-BE49-F238E27FC236}">
                  <a16:creationId xmlns:a16="http://schemas.microsoft.com/office/drawing/2014/main" id="{6D44C4C9-5C51-7BFB-5411-B8150DBAF4CB}"/>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3474" b="96808" l="8667" r="90000">
                          <a14:foregroundMark x1="71200" y1="92488" x2="71200" y2="92488"/>
                          <a14:foregroundMark x1="68933" y1="96620" x2="68933" y2="96620"/>
                          <a14:foregroundMark x1="69533" y1="96808" x2="69533" y2="96808"/>
                          <a14:foregroundMark x1="71800" y1="96338" x2="71800" y2="96338"/>
                          <a14:foregroundMark x1="71800" y1="96901" x2="71800" y2="96901"/>
                          <a14:foregroundMark x1="9000" y1="31080" x2="9000" y2="31080"/>
                          <a14:foregroundMark x1="8667" y1="22911" x2="8667" y2="22911"/>
                          <a14:foregroundMark x1="49600" y1="8920" x2="49600" y2="8920"/>
                          <a14:foregroundMark x1="54800" y1="4883" x2="54800" y2="4883"/>
                          <a14:foregroundMark x1="48267" y1="4883" x2="48267" y2="4883"/>
                          <a14:foregroundMark x1="55067" y1="3474" x2="55067" y2="3474"/>
                          <a14:foregroundMark x1="60467" y1="4695" x2="60467" y2="4695"/>
                          <a14:foregroundMark x1="60867" y1="4601" x2="60867" y2="4601"/>
                          <a14:foregroundMark x1="60800" y1="4131" x2="60800" y2="4131"/>
                          <a14:foregroundMark x1="59867" y1="6009" x2="59867" y2="6009"/>
                          <a14:foregroundMark x1="8667" y1="27793" x2="8667" y2="27793"/>
                          <a14:foregroundMark x1="9267" y1="32676" x2="9267" y2="32676"/>
                          <a14:foregroundMark x1="56200" y1="82254" x2="56200" y2="82254"/>
                          <a14:backgroundMark x1="62400" y1="89014" x2="62400" y2="89014"/>
                          <a14:backgroundMark x1="63200" y1="89014" x2="63200" y2="89014"/>
                          <a14:backgroundMark x1="19133" y1="35681" x2="19133" y2="35681"/>
                        </a14:backgroundRemoval>
                      </a14:imgEffect>
                    </a14:imgLayer>
                  </a14:imgProps>
                </a:ext>
                <a:ext uri="{28A0092B-C50C-407E-A947-70E740481C1C}">
                  <a14:useLocalDpi xmlns:a14="http://schemas.microsoft.com/office/drawing/2010/main"/>
                </a:ext>
              </a:extLst>
            </a:blip>
            <a:stretch>
              <a:fillRect/>
            </a:stretch>
          </p:blipFill>
          <p:spPr>
            <a:xfrm>
              <a:off x="4826448" y="-130022"/>
              <a:ext cx="8107429" cy="5756275"/>
            </a:xfrm>
            <a:prstGeom prst="rect">
              <a:avLst/>
            </a:prstGeom>
          </p:spPr>
        </p:pic>
        <p:pic>
          <p:nvPicPr>
            <p:cNvPr id="16" name="Grafik 15">
              <a:extLst>
                <a:ext uri="{FF2B5EF4-FFF2-40B4-BE49-F238E27FC236}">
                  <a16:creationId xmlns:a16="http://schemas.microsoft.com/office/drawing/2014/main" id="{AD79421B-8E3B-3EE8-DF58-1615767527EC}"/>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7433" b="91521" l="9963" r="93255">
                          <a14:foregroundMark x1="86510" y1="9059" x2="86510" y2="9059"/>
                          <a14:foregroundMark x1="93255" y1="7549" x2="93255" y2="7549"/>
                          <a14:foregroundMark x1="23391" y1="91521" x2="23391" y2="91521"/>
                          <a14:backgroundMark x1="30817" y1="43554" x2="30817" y2="43554"/>
                          <a14:backgroundMark x1="65470" y1="26132" x2="65470" y2="26132"/>
                        </a14:backgroundRemoval>
                      </a14:imgEffect>
                    </a14:imgLayer>
                  </a14:imgProps>
                </a:ext>
                <a:ext uri="{28A0092B-C50C-407E-A947-70E740481C1C}">
                  <a14:useLocalDpi xmlns:a14="http://schemas.microsoft.com/office/drawing/2010/main"/>
                </a:ext>
              </a:extLst>
            </a:blip>
            <a:stretch>
              <a:fillRect/>
            </a:stretch>
          </p:blipFill>
          <p:spPr>
            <a:xfrm>
              <a:off x="7754744" y="2009591"/>
              <a:ext cx="3886649" cy="2070796"/>
            </a:xfrm>
            <a:prstGeom prst="rect">
              <a:avLst/>
            </a:prstGeom>
          </p:spPr>
        </p:pic>
      </p:grpSp>
    </p:spTree>
    <p:extLst>
      <p:ext uri="{BB962C8B-B14F-4D97-AF65-F5344CB8AC3E}">
        <p14:creationId xmlns:p14="http://schemas.microsoft.com/office/powerpoint/2010/main" val="18622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3814FE1-FC6B-0071-B53F-7589EB19D1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5852"/>
            <a:ext cx="12192000" cy="6923852"/>
          </a:xfrm>
          <a:prstGeom prst="rect">
            <a:avLst/>
          </a:prstGeom>
        </p:spPr>
      </p:pic>
      <p:sp>
        <p:nvSpPr>
          <p:cNvPr id="8" name="Textfeld 7">
            <a:extLst>
              <a:ext uri="{FF2B5EF4-FFF2-40B4-BE49-F238E27FC236}">
                <a16:creationId xmlns:a16="http://schemas.microsoft.com/office/drawing/2014/main" id="{DA6E782E-988B-AE28-0194-CD3BBCF5F0F9}"/>
              </a:ext>
            </a:extLst>
          </p:cNvPr>
          <p:cNvSpPr txBox="1"/>
          <p:nvPr/>
        </p:nvSpPr>
        <p:spPr>
          <a:xfrm>
            <a:off x="584200" y="266700"/>
            <a:ext cx="4279900" cy="2246769"/>
          </a:xfrm>
          <a:prstGeom prst="rect">
            <a:avLst/>
          </a:prstGeom>
          <a:solidFill>
            <a:srgbClr val="9FC2EB"/>
          </a:solidFill>
        </p:spPr>
        <p:txBody>
          <a:bodyPr wrap="square" rtlCol="0">
            <a:spAutoFit/>
          </a:bodyPr>
          <a:lstStyle/>
          <a:p>
            <a:r>
              <a:rPr lang="de-DE" sz="2800" i="1" dirty="0"/>
              <a:t>Total eingerüstet, keine Innenbesichtigung und im Innenhof eine Gartenverkaufsausstellung mit Eintritt …. </a:t>
            </a:r>
            <a:r>
              <a:rPr lang="de-DE" sz="2800" i="1" dirty="0" err="1"/>
              <a:t>Grrrr</a:t>
            </a:r>
            <a:r>
              <a:rPr lang="de-DE" sz="2800" i="1" dirty="0"/>
              <a:t>  </a:t>
            </a:r>
          </a:p>
        </p:txBody>
      </p:sp>
      <p:pic>
        <p:nvPicPr>
          <p:cNvPr id="9" name="Grafik 8">
            <a:extLst>
              <a:ext uri="{FF2B5EF4-FFF2-40B4-BE49-F238E27FC236}">
                <a16:creationId xmlns:a16="http://schemas.microsoft.com/office/drawing/2014/main" id="{3FBB06F9-ADAC-6A22-7AB4-84C34C426A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75775" y="1256123"/>
            <a:ext cx="6399848" cy="4279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574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7376F67-2860-570F-3B05-864E33BB1C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42196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A6D69D7-2E94-8506-7A4D-FCCC6F135D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956"/>
            <a:ext cx="12192000" cy="6875956"/>
          </a:xfrm>
          <a:prstGeom prst="rect">
            <a:avLst/>
          </a:prstGeom>
        </p:spPr>
      </p:pic>
    </p:spTree>
    <p:extLst>
      <p:ext uri="{BB962C8B-B14F-4D97-AF65-F5344CB8AC3E}">
        <p14:creationId xmlns:p14="http://schemas.microsoft.com/office/powerpoint/2010/main" val="340266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85E999-0001-14B4-D775-02F604D249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60375" y="1168400"/>
            <a:ext cx="5276850" cy="351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E262794D-C029-3169-DA47-9AD5D79CA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425825" y="1200150"/>
            <a:ext cx="5276850" cy="345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3CA05773-47AF-E7B5-A4D3-C0F604D68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191375" y="1200150"/>
            <a:ext cx="5276850" cy="345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feld 7">
            <a:extLst>
              <a:ext uri="{FF2B5EF4-FFF2-40B4-BE49-F238E27FC236}">
                <a16:creationId xmlns:a16="http://schemas.microsoft.com/office/drawing/2014/main" id="{A9D9597D-A1E2-0E8E-F4A5-F47FB376C376}"/>
              </a:ext>
            </a:extLst>
          </p:cNvPr>
          <p:cNvSpPr txBox="1"/>
          <p:nvPr/>
        </p:nvSpPr>
        <p:spPr>
          <a:xfrm>
            <a:off x="177800" y="5657671"/>
            <a:ext cx="12014200" cy="1200329"/>
          </a:xfrm>
          <a:prstGeom prst="rect">
            <a:avLst/>
          </a:prstGeom>
          <a:noFill/>
        </p:spPr>
        <p:txBody>
          <a:bodyPr wrap="square" rtlCol="0">
            <a:spAutoFit/>
          </a:bodyPr>
          <a:lstStyle/>
          <a:p>
            <a:r>
              <a:rPr lang="de-DE" sz="2400" b="1" dirty="0"/>
              <a:t>Ehemaliger Kalkofen in </a:t>
            </a:r>
            <a:r>
              <a:rPr lang="de-DE" sz="2400" b="1" dirty="0" err="1"/>
              <a:t>Ampsin</a:t>
            </a:r>
            <a:r>
              <a:rPr lang="de-DE" sz="2400" b="1" dirty="0"/>
              <a:t> </a:t>
            </a:r>
            <a:r>
              <a:rPr lang="de-DE" sz="2400" dirty="0"/>
              <a:t>(Ende 19. </a:t>
            </a:r>
            <a:r>
              <a:rPr lang="de-DE" sz="2400" dirty="0" err="1"/>
              <a:t>Jh</a:t>
            </a:r>
            <a:r>
              <a:rPr lang="de-DE" sz="2400" dirty="0"/>
              <a:t>, Höhepunkt in den 20er Jahren bis ca. 2005)</a:t>
            </a:r>
            <a:br>
              <a:rPr lang="de-DE" sz="2400" dirty="0"/>
            </a:br>
            <a:r>
              <a:rPr lang="de-DE" sz="2400" dirty="0"/>
              <a:t>Heute ist der dazugehörige Steinbruch Naturschutzgebiet und ein Teil der Gebäude dient als Saal für Veranstaltungen und Familienfeiern </a:t>
            </a:r>
          </a:p>
        </p:txBody>
      </p:sp>
    </p:spTree>
    <p:extLst>
      <p:ext uri="{BB962C8B-B14F-4D97-AF65-F5344CB8AC3E}">
        <p14:creationId xmlns:p14="http://schemas.microsoft.com/office/powerpoint/2010/main" val="294366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33BE13B-A7E8-90EB-07FB-91D21F9A8F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243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8AEA8CB-9AEE-0912-7A44-9493F12E95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73543" cy="6858000"/>
          </a:xfrm>
          <a:prstGeom prst="rect">
            <a:avLst/>
          </a:prstGeom>
        </p:spPr>
      </p:pic>
      <p:sp>
        <p:nvSpPr>
          <p:cNvPr id="6" name="Textfeld 5">
            <a:extLst>
              <a:ext uri="{FF2B5EF4-FFF2-40B4-BE49-F238E27FC236}">
                <a16:creationId xmlns:a16="http://schemas.microsoft.com/office/drawing/2014/main" id="{CC785E64-4F58-2EAB-EEA1-CD68DA37EEC6}"/>
              </a:ext>
            </a:extLst>
          </p:cNvPr>
          <p:cNvSpPr txBox="1"/>
          <p:nvPr/>
        </p:nvSpPr>
        <p:spPr>
          <a:xfrm>
            <a:off x="482600" y="5829300"/>
            <a:ext cx="4778552" cy="646331"/>
          </a:xfrm>
          <a:prstGeom prst="rect">
            <a:avLst/>
          </a:prstGeom>
          <a:noFill/>
        </p:spPr>
        <p:txBody>
          <a:bodyPr wrap="none" rtlCol="0">
            <a:spAutoFit/>
          </a:bodyPr>
          <a:lstStyle/>
          <a:p>
            <a:r>
              <a:rPr lang="de-DE" sz="3600" dirty="0">
                <a:solidFill>
                  <a:schemeClr val="bg1"/>
                </a:solidFill>
              </a:rPr>
              <a:t>Atommeiler von Tihange</a:t>
            </a:r>
          </a:p>
        </p:txBody>
      </p:sp>
    </p:spTree>
    <p:extLst>
      <p:ext uri="{BB962C8B-B14F-4D97-AF65-F5344CB8AC3E}">
        <p14:creationId xmlns:p14="http://schemas.microsoft.com/office/powerpoint/2010/main" val="300433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BBB9487-6C51-2B62-A3B9-A6A1B3F8DC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093"/>
            <a:ext cx="12192000" cy="6885093"/>
          </a:xfrm>
          <a:prstGeom prst="rect">
            <a:avLst/>
          </a:prstGeom>
        </p:spPr>
      </p:pic>
    </p:spTree>
    <p:extLst>
      <p:ext uri="{BB962C8B-B14F-4D97-AF65-F5344CB8AC3E}">
        <p14:creationId xmlns:p14="http://schemas.microsoft.com/office/powerpoint/2010/main" val="1922611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B8F73A0-DA3C-A674-2187-4A2170DDCC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 y="-29210"/>
            <a:ext cx="12153900" cy="6887210"/>
          </a:xfrm>
          <a:prstGeom prst="rect">
            <a:avLst/>
          </a:prstGeom>
        </p:spPr>
      </p:pic>
    </p:spTree>
    <p:extLst>
      <p:ext uri="{BB962C8B-B14F-4D97-AF65-F5344CB8AC3E}">
        <p14:creationId xmlns:p14="http://schemas.microsoft.com/office/powerpoint/2010/main" val="286133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6E45E8-D522-142D-2268-3A85F67D9B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99"/>
            <a:ext cx="12192000" cy="6856801"/>
          </a:xfrm>
          <a:prstGeom prst="rect">
            <a:avLst/>
          </a:prstGeom>
        </p:spPr>
      </p:pic>
      <p:sp>
        <p:nvSpPr>
          <p:cNvPr id="4" name="Textfeld 3">
            <a:extLst>
              <a:ext uri="{FF2B5EF4-FFF2-40B4-BE49-F238E27FC236}">
                <a16:creationId xmlns:a16="http://schemas.microsoft.com/office/drawing/2014/main" id="{FAF32AAE-FD3A-40F8-908A-401338AE54BB}"/>
              </a:ext>
            </a:extLst>
          </p:cNvPr>
          <p:cNvSpPr txBox="1"/>
          <p:nvPr/>
        </p:nvSpPr>
        <p:spPr>
          <a:xfrm>
            <a:off x="7899400" y="152400"/>
            <a:ext cx="3860800" cy="1815882"/>
          </a:xfrm>
          <a:prstGeom prst="rect">
            <a:avLst/>
          </a:prstGeom>
          <a:noFill/>
        </p:spPr>
        <p:txBody>
          <a:bodyPr wrap="square" rtlCol="0">
            <a:spAutoFit/>
          </a:bodyPr>
          <a:lstStyle/>
          <a:p>
            <a:pPr algn="r"/>
            <a:r>
              <a:rPr lang="de-DE" sz="2800" i="1" dirty="0"/>
              <a:t>Wenige Kilometer weiter kam ich nach </a:t>
            </a:r>
            <a:r>
              <a:rPr lang="de-DE" sz="2800" b="1" i="1" dirty="0" err="1"/>
              <a:t>Huy</a:t>
            </a:r>
            <a:r>
              <a:rPr lang="de-DE" sz="2800" b="1" i="1" dirty="0"/>
              <a:t>- </a:t>
            </a:r>
            <a:br>
              <a:rPr lang="de-DE" sz="2800" b="1" i="1" dirty="0"/>
            </a:br>
            <a:r>
              <a:rPr lang="de-DE" sz="2800" i="1" dirty="0"/>
              <a:t>Picknick auf dem Marktplatz</a:t>
            </a:r>
          </a:p>
        </p:txBody>
      </p:sp>
      <p:sp>
        <p:nvSpPr>
          <p:cNvPr id="5" name="Textfeld 4">
            <a:extLst>
              <a:ext uri="{FF2B5EF4-FFF2-40B4-BE49-F238E27FC236}">
                <a16:creationId xmlns:a16="http://schemas.microsoft.com/office/drawing/2014/main" id="{D35417C1-3187-1922-586C-8FE6A3C78A69}"/>
              </a:ext>
            </a:extLst>
          </p:cNvPr>
          <p:cNvSpPr txBox="1"/>
          <p:nvPr/>
        </p:nvSpPr>
        <p:spPr>
          <a:xfrm>
            <a:off x="241300" y="152400"/>
            <a:ext cx="7416800" cy="6524863"/>
          </a:xfrm>
          <a:prstGeom prst="rect">
            <a:avLst/>
          </a:prstGeom>
          <a:solidFill>
            <a:srgbClr val="D0E9FF"/>
          </a:solidFill>
          <a:ln w="15875">
            <a:solidFill>
              <a:srgbClr val="000000"/>
            </a:solidFill>
          </a:ln>
        </p:spPr>
        <p:txBody>
          <a:bodyPr wrap="square" rtlCol="0">
            <a:spAutoFit/>
          </a:bodyPr>
          <a:lstStyle/>
          <a:p>
            <a:r>
              <a:rPr lang="de-DE" sz="2200" b="1" dirty="0" err="1">
                <a:effectLst/>
                <a:latin typeface="Segoe UI" panose="020B0502040204020203" pitchFamily="34" charset="0"/>
                <a:ea typeface="Calibri" panose="020F0502020204030204" pitchFamily="34" charset="0"/>
                <a:cs typeface="Times New Roman" panose="02020603050405020304" pitchFamily="18" charset="0"/>
              </a:rPr>
              <a:t>Huy</a:t>
            </a:r>
            <a:r>
              <a:rPr lang="de-DE" sz="2200" b="1" dirty="0">
                <a:effectLst/>
                <a:latin typeface="Segoe UI" panose="020B0502040204020203" pitchFamily="34" charset="0"/>
                <a:ea typeface="Calibri" panose="020F0502020204030204" pitchFamily="34" charset="0"/>
                <a:cs typeface="Times New Roman" panose="02020603050405020304" pitchFamily="18" charset="0"/>
              </a:rPr>
              <a:t> </a:t>
            </a:r>
          </a:p>
          <a:p>
            <a:r>
              <a:rPr lang="de-DE" sz="2200" dirty="0">
                <a:effectLst/>
                <a:latin typeface="Segoe UI" panose="020B0502040204020203" pitchFamily="34" charset="0"/>
                <a:ea typeface="Calibri" panose="020F0502020204030204" pitchFamily="34" charset="0"/>
                <a:cs typeface="Times New Roman" panose="02020603050405020304" pitchFamily="18" charset="0"/>
              </a:rPr>
              <a:t>Die erste Siedlung an der Stelle der heutigen Stadt entstand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umein</a:t>
            </a:r>
            <a:r>
              <a:rPr lang="de-DE" sz="2200" dirty="0">
                <a:effectLst/>
                <a:latin typeface="Segoe UI" panose="020B0502040204020203" pitchFamily="34" charset="0"/>
                <a:ea typeface="Calibri" panose="020F0502020204030204" pitchFamily="34" charset="0"/>
                <a:cs typeface="Times New Roman" panose="02020603050405020304" pitchFamily="18" charset="0"/>
              </a:rPr>
              <a:t> römisches Castrum am rechten Ufer der Maas. Christianisiert wurde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Huy</a:t>
            </a:r>
            <a:r>
              <a:rPr lang="de-DE" sz="2200" dirty="0">
                <a:effectLst/>
                <a:latin typeface="Segoe UI" panose="020B0502040204020203" pitchFamily="34" charset="0"/>
                <a:ea typeface="Calibri" panose="020F0502020204030204" pitchFamily="34" charset="0"/>
                <a:cs typeface="Times New Roman" panose="02020603050405020304" pitchFamily="18" charset="0"/>
              </a:rPr>
              <a:t> von Maastricht aus im 6./7. Jh. Im frühen Mittelalter entwickelte sich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Huy</a:t>
            </a:r>
            <a:r>
              <a:rPr lang="de-DE" sz="2200" dirty="0">
                <a:effectLst/>
                <a:latin typeface="Segoe UI" panose="020B0502040204020203" pitchFamily="34" charset="0"/>
                <a:ea typeface="Calibri" panose="020F0502020204030204" pitchFamily="34" charset="0"/>
                <a:cs typeface="Times New Roman" panose="02020603050405020304" pitchFamily="18" charset="0"/>
              </a:rPr>
              <a:t> zu einer der bedeutendsten Städte an der Maas. Bei Ausgrabungen wurden unter anderem Spuren der Metallverarbeitung, Gerberei, Stein- und Holzverarbeitung sowie der Weinherstellung gefunden. Ab dem 10. Jahrhundert gehörte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Huy</a:t>
            </a:r>
            <a:r>
              <a:rPr lang="de-DE" sz="2200" dirty="0">
                <a:effectLst/>
                <a:latin typeface="Segoe UI" panose="020B0502040204020203" pitchFamily="34" charset="0"/>
                <a:ea typeface="Calibri" panose="020F0502020204030204" pitchFamily="34" charset="0"/>
                <a:cs typeface="Times New Roman" panose="02020603050405020304" pitchFamily="18" charset="0"/>
              </a:rPr>
              <a:t> zum Fürstbistum Lüttich und wurde damit zu einer der 23 „Guten Städte“. Die 23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bonnes</a:t>
            </a:r>
            <a:r>
              <a:rPr lang="de-DE" sz="2200" dirty="0">
                <a:effectLst/>
                <a:latin typeface="Segoe UI" panose="020B0502040204020203" pitchFamily="34" charset="0"/>
                <a:ea typeface="Calibri" panose="020F0502020204030204" pitchFamily="34" charset="0"/>
                <a:cs typeface="Times New Roman" panose="02020603050405020304" pitchFamily="18" charset="0"/>
              </a:rPr>
              <a:t>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villes</a:t>
            </a:r>
            <a:r>
              <a:rPr lang="de-DE" sz="2200" dirty="0">
                <a:effectLst/>
                <a:latin typeface="Segoe UI" panose="020B0502040204020203" pitchFamily="34" charset="0"/>
                <a:ea typeface="Calibri" panose="020F0502020204030204" pitchFamily="34" charset="0"/>
                <a:cs typeface="Times New Roman" panose="02020603050405020304" pitchFamily="18" charset="0"/>
              </a:rPr>
              <a:t>“  waren im Fürstbistum Lüttich mit Stimmen des 3.Standes  im Rahmen der Legislative stimmberechtigt, durften eine Stadtmauer und einen Anlegeplatz bauen. Die Stadtrechte erhielt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Huy</a:t>
            </a:r>
            <a:r>
              <a:rPr lang="de-DE" sz="2200" dirty="0">
                <a:effectLst/>
                <a:latin typeface="Segoe UI" panose="020B0502040204020203" pitchFamily="34" charset="0"/>
                <a:ea typeface="Calibri" panose="020F0502020204030204" pitchFamily="34" charset="0"/>
                <a:cs typeface="Times New Roman" panose="02020603050405020304" pitchFamily="18" charset="0"/>
              </a:rPr>
              <a:t> bereits 1066 (als erste Stadt nördlich der Alpen). Ab dem 15. Jahrhundert litt die städtische Wirtschaft – auch aufgrund der am rechten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Maasufer</a:t>
            </a:r>
            <a:r>
              <a:rPr lang="de-DE" sz="2200" dirty="0">
                <a:effectLst/>
                <a:latin typeface="Segoe UI" panose="020B0502040204020203" pitchFamily="34" charset="0"/>
                <a:ea typeface="Calibri" panose="020F0502020204030204" pitchFamily="34" charset="0"/>
                <a:cs typeface="Times New Roman" panose="02020603050405020304" pitchFamily="18" charset="0"/>
              </a:rPr>
              <a:t> liegenden Festung - stark unter den aufeinanderfolgenden Kriegen im </a:t>
            </a:r>
            <a:r>
              <a:rPr lang="de-DE" sz="2200" dirty="0" err="1">
                <a:effectLst/>
                <a:latin typeface="Segoe UI" panose="020B0502040204020203" pitchFamily="34" charset="0"/>
                <a:ea typeface="Calibri" panose="020F0502020204030204" pitchFamily="34" charset="0"/>
                <a:cs typeface="Times New Roman" panose="02020603050405020304" pitchFamily="18" charset="0"/>
              </a:rPr>
              <a:t>Maasland</a:t>
            </a:r>
            <a:r>
              <a:rPr lang="de-DE" sz="2200" dirty="0">
                <a:effectLst/>
                <a:latin typeface="Segoe UI" panose="020B0502040204020203" pitchFamily="34" charset="0"/>
                <a:ea typeface="Calibri" panose="020F0502020204030204" pitchFamily="34" charset="0"/>
                <a:cs typeface="Times New Roman" panose="02020603050405020304" pitchFamily="18" charset="0"/>
              </a:rPr>
              <a:t>.</a:t>
            </a:r>
            <a:endParaRPr lang="de-DE" sz="2200" dirty="0"/>
          </a:p>
        </p:txBody>
      </p:sp>
    </p:spTree>
    <p:extLst>
      <p:ext uri="{BB962C8B-B14F-4D97-AF65-F5344CB8AC3E}">
        <p14:creationId xmlns:p14="http://schemas.microsoft.com/office/powerpoint/2010/main" val="252130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E0517DF-8A69-C277-0BB5-5AE526235A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622"/>
            <a:ext cx="12192000" cy="6911622"/>
          </a:xfrm>
          <a:prstGeom prst="rect">
            <a:avLst/>
          </a:prstGeom>
        </p:spPr>
      </p:pic>
    </p:spTree>
    <p:extLst>
      <p:ext uri="{BB962C8B-B14F-4D97-AF65-F5344CB8AC3E}">
        <p14:creationId xmlns:p14="http://schemas.microsoft.com/office/powerpoint/2010/main" val="18006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6148A3-F32E-780E-8761-A0A9D385BE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8443806C-603A-2437-5038-7A206F44B6D0}"/>
              </a:ext>
            </a:extLst>
          </p:cNvPr>
          <p:cNvSpPr txBox="1"/>
          <p:nvPr/>
        </p:nvSpPr>
        <p:spPr>
          <a:xfrm>
            <a:off x="362565" y="316475"/>
            <a:ext cx="6771277" cy="1292662"/>
          </a:xfrm>
          <a:prstGeom prst="rect">
            <a:avLst/>
          </a:prstGeom>
          <a:noFill/>
        </p:spPr>
        <p:txBody>
          <a:bodyPr wrap="none" rtlCol="0">
            <a:spAutoFit/>
          </a:bodyPr>
          <a:lstStyle/>
          <a:p>
            <a:r>
              <a:rPr lang="de-DE" sz="3800" dirty="0"/>
              <a:t>Tag 2: Lüttich – </a:t>
            </a:r>
            <a:r>
              <a:rPr lang="de-DE" sz="3800" dirty="0" err="1"/>
              <a:t>Malonne</a:t>
            </a:r>
            <a:r>
              <a:rPr lang="de-DE" sz="3800" dirty="0"/>
              <a:t> (90 km) </a:t>
            </a:r>
          </a:p>
          <a:p>
            <a:r>
              <a:rPr lang="de-DE" sz="3800" dirty="0"/>
              <a:t>28. Mai 2023, </a:t>
            </a:r>
            <a:r>
              <a:rPr lang="de-DE" sz="4000" dirty="0"/>
              <a:t>Pfingstsonntag</a:t>
            </a:r>
            <a:endParaRPr lang="de-DE" sz="3800" dirty="0"/>
          </a:p>
        </p:txBody>
      </p:sp>
      <p:sp>
        <p:nvSpPr>
          <p:cNvPr id="5" name="Textfeld 4">
            <a:extLst>
              <a:ext uri="{FF2B5EF4-FFF2-40B4-BE49-F238E27FC236}">
                <a16:creationId xmlns:a16="http://schemas.microsoft.com/office/drawing/2014/main" id="{46E8F605-C9A3-A9A0-63E1-603A51E9B60F}"/>
              </a:ext>
            </a:extLst>
          </p:cNvPr>
          <p:cNvSpPr txBox="1"/>
          <p:nvPr/>
        </p:nvSpPr>
        <p:spPr>
          <a:xfrm>
            <a:off x="362565" y="5156530"/>
            <a:ext cx="6985000" cy="1384995"/>
          </a:xfrm>
          <a:prstGeom prst="rect">
            <a:avLst/>
          </a:prstGeom>
          <a:solidFill>
            <a:schemeClr val="bg1">
              <a:alpha val="87000"/>
            </a:schemeClr>
          </a:solidFill>
        </p:spPr>
        <p:txBody>
          <a:bodyPr wrap="square" rtlCol="0">
            <a:spAutoFit/>
          </a:bodyPr>
          <a:lstStyle/>
          <a:p>
            <a:r>
              <a:rPr lang="de-DE" sz="2800" i="1" dirty="0"/>
              <a:t>Zweieinhalb Jahre später geht die Tour weiter: </a:t>
            </a:r>
          </a:p>
          <a:p>
            <a:r>
              <a:rPr lang="de-DE" sz="2800" i="1" dirty="0"/>
              <a:t>In der Pfingstwoche heißt es „GO WEST“. </a:t>
            </a:r>
            <a:br>
              <a:rPr lang="de-DE" sz="2800" i="1" dirty="0"/>
            </a:br>
            <a:r>
              <a:rPr lang="de-DE" sz="2800" i="1" dirty="0"/>
              <a:t>Ziel ist die </a:t>
            </a:r>
            <a:r>
              <a:rPr lang="de-DE" sz="2800" i="1" dirty="0" err="1"/>
              <a:t>französishe</a:t>
            </a:r>
            <a:r>
              <a:rPr lang="de-DE" sz="2800" i="1" dirty="0"/>
              <a:t> Grenze…</a:t>
            </a:r>
          </a:p>
        </p:txBody>
      </p:sp>
    </p:spTree>
    <p:extLst>
      <p:ext uri="{BB962C8B-B14F-4D97-AF65-F5344CB8AC3E}">
        <p14:creationId xmlns:p14="http://schemas.microsoft.com/office/powerpoint/2010/main" val="163913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E52F4CA-1C25-06EE-3736-A8E809C315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0" y="698500"/>
            <a:ext cx="6896100" cy="459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BFBDB481-98CF-3DAF-05FC-8DC6B678B6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29400" y="1371600"/>
            <a:ext cx="61722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a:extLst>
              <a:ext uri="{FF2B5EF4-FFF2-40B4-BE49-F238E27FC236}">
                <a16:creationId xmlns:a16="http://schemas.microsoft.com/office/drawing/2014/main" id="{353C8371-D0B3-0582-623E-6445E3A4D9C1}"/>
              </a:ext>
            </a:extLst>
          </p:cNvPr>
          <p:cNvSpPr txBox="1"/>
          <p:nvPr/>
        </p:nvSpPr>
        <p:spPr>
          <a:xfrm>
            <a:off x="4635500" y="5674380"/>
            <a:ext cx="2118850" cy="523220"/>
          </a:xfrm>
          <a:prstGeom prst="rect">
            <a:avLst/>
          </a:prstGeom>
          <a:noFill/>
        </p:spPr>
        <p:txBody>
          <a:bodyPr wrap="none" rtlCol="0">
            <a:spAutoFit/>
          </a:bodyPr>
          <a:lstStyle/>
          <a:p>
            <a:r>
              <a:rPr lang="de-DE" sz="2800" dirty="0"/>
              <a:t>Im alten </a:t>
            </a:r>
            <a:r>
              <a:rPr lang="de-DE" sz="2800" dirty="0" err="1"/>
              <a:t>Huy</a:t>
            </a:r>
            <a:r>
              <a:rPr lang="de-DE" sz="2800" dirty="0"/>
              <a:t> </a:t>
            </a:r>
          </a:p>
        </p:txBody>
      </p:sp>
    </p:spTree>
    <p:extLst>
      <p:ext uri="{BB962C8B-B14F-4D97-AF65-F5344CB8AC3E}">
        <p14:creationId xmlns:p14="http://schemas.microsoft.com/office/powerpoint/2010/main" val="584220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1DDC0C-3683-8E24-E816-4E3B87F0FA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644"/>
            <a:ext cx="12192000" cy="6852356"/>
          </a:xfrm>
          <a:prstGeom prst="rect">
            <a:avLst/>
          </a:prstGeom>
        </p:spPr>
      </p:pic>
    </p:spTree>
    <p:extLst>
      <p:ext uri="{BB962C8B-B14F-4D97-AF65-F5344CB8AC3E}">
        <p14:creationId xmlns:p14="http://schemas.microsoft.com/office/powerpoint/2010/main" val="914066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EC49B0-054C-9AA6-FF98-821408C603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526824" y="1601996"/>
            <a:ext cx="5776579" cy="3829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Grafik 8">
            <a:extLst>
              <a:ext uri="{FF2B5EF4-FFF2-40B4-BE49-F238E27FC236}">
                <a16:creationId xmlns:a16="http://schemas.microsoft.com/office/drawing/2014/main" id="{F9E1B71F-1D14-3F50-07F5-6678BDB4E9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91317" y="1536543"/>
            <a:ext cx="5460101" cy="3784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feld 10">
            <a:extLst>
              <a:ext uri="{FF2B5EF4-FFF2-40B4-BE49-F238E27FC236}">
                <a16:creationId xmlns:a16="http://schemas.microsoft.com/office/drawing/2014/main" id="{2B11D104-3987-DC56-9ED1-4AAB04990277}"/>
              </a:ext>
            </a:extLst>
          </p:cNvPr>
          <p:cNvSpPr txBox="1"/>
          <p:nvPr/>
        </p:nvSpPr>
        <p:spPr>
          <a:xfrm>
            <a:off x="4526154" y="628232"/>
            <a:ext cx="2580040" cy="2462213"/>
          </a:xfrm>
          <a:prstGeom prst="rect">
            <a:avLst/>
          </a:prstGeom>
          <a:noFill/>
        </p:spPr>
        <p:txBody>
          <a:bodyPr wrap="square">
            <a:spAutoFit/>
          </a:bodyPr>
          <a:lstStyle/>
          <a:p>
            <a:r>
              <a:rPr lang="de-DE" sz="2200" dirty="0" err="1"/>
              <a:t>Collégiale</a:t>
            </a:r>
            <a:r>
              <a:rPr lang="de-DE" sz="2200" dirty="0"/>
              <a:t> Notre-Dame et Saint-</a:t>
            </a:r>
            <a:r>
              <a:rPr lang="de-DE" sz="2200" dirty="0" err="1"/>
              <a:t>Domitien</a:t>
            </a:r>
            <a:r>
              <a:rPr lang="de-DE" sz="2200" dirty="0"/>
              <a:t>, 14. </a:t>
            </a:r>
            <a:r>
              <a:rPr lang="de-DE" sz="2200" dirty="0" err="1"/>
              <a:t>Jh</a:t>
            </a:r>
            <a:r>
              <a:rPr lang="de-DE" sz="2200" dirty="0"/>
              <a:t> , mit der größten Rosette der Wallonie « Li </a:t>
            </a:r>
            <a:r>
              <a:rPr lang="de-DE" sz="2200" dirty="0" err="1"/>
              <a:t>Rondia</a:t>
            </a:r>
            <a:r>
              <a:rPr lang="de-DE" sz="2200" dirty="0"/>
              <a:t> », Anfang 16. </a:t>
            </a:r>
            <a:r>
              <a:rPr lang="de-DE" sz="2200" dirty="0" err="1"/>
              <a:t>Jh</a:t>
            </a:r>
            <a:endParaRPr lang="de-DE" sz="2200" dirty="0"/>
          </a:p>
        </p:txBody>
      </p:sp>
      <p:sp>
        <p:nvSpPr>
          <p:cNvPr id="12" name="Textfeld 11">
            <a:extLst>
              <a:ext uri="{FF2B5EF4-FFF2-40B4-BE49-F238E27FC236}">
                <a16:creationId xmlns:a16="http://schemas.microsoft.com/office/drawing/2014/main" id="{6E94D89B-8972-3268-8A74-AD04664FB6F6}"/>
              </a:ext>
            </a:extLst>
          </p:cNvPr>
          <p:cNvSpPr txBox="1"/>
          <p:nvPr/>
        </p:nvSpPr>
        <p:spPr>
          <a:xfrm>
            <a:off x="5420561" y="4619707"/>
            <a:ext cx="2419662" cy="1785104"/>
          </a:xfrm>
          <a:prstGeom prst="rect">
            <a:avLst/>
          </a:prstGeom>
          <a:noFill/>
        </p:spPr>
        <p:txBody>
          <a:bodyPr wrap="square" rtlCol="0">
            <a:spAutoFit/>
          </a:bodyPr>
          <a:lstStyle/>
          <a:p>
            <a:r>
              <a:rPr lang="de-DE" sz="2200" dirty="0"/>
              <a:t>Marienportal,</a:t>
            </a:r>
          </a:p>
          <a:p>
            <a:r>
              <a:rPr lang="de-DE" sz="2200" dirty="0"/>
              <a:t>genannt </a:t>
            </a:r>
            <a:br>
              <a:rPr lang="de-DE" sz="2200" dirty="0"/>
            </a:br>
            <a:r>
              <a:rPr lang="de-DE" sz="2200" dirty="0"/>
              <a:t>„Portal von Bethlehem“, Anfang 14. </a:t>
            </a:r>
            <a:r>
              <a:rPr lang="de-DE" sz="2200" dirty="0" err="1"/>
              <a:t>Jh</a:t>
            </a:r>
            <a:endParaRPr lang="de-DE" sz="2200" dirty="0"/>
          </a:p>
        </p:txBody>
      </p:sp>
    </p:spTree>
    <p:extLst>
      <p:ext uri="{BB962C8B-B14F-4D97-AF65-F5344CB8AC3E}">
        <p14:creationId xmlns:p14="http://schemas.microsoft.com/office/powerpoint/2010/main" val="4065848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1ACE58B-7A07-14AC-39F8-B27D91BACA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4" name="Grafik 3">
            <a:extLst>
              <a:ext uri="{FF2B5EF4-FFF2-40B4-BE49-F238E27FC236}">
                <a16:creationId xmlns:a16="http://schemas.microsoft.com/office/drawing/2014/main" id="{FB2C4226-1007-57D9-153F-B2624FF3D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652" y="304800"/>
            <a:ext cx="7315200" cy="4347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51C75618-A1B4-6006-1718-69B5784FEB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19900" y="1647662"/>
            <a:ext cx="4991100" cy="4905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85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6CABEFF-D0A2-BCF6-23CC-80ADBF8B29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8950" y="361950"/>
            <a:ext cx="6134100" cy="613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1879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BD9EE63-5FF7-9C5C-506D-BA360A2068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4714" y="1757642"/>
            <a:ext cx="6267615" cy="3533214"/>
          </a:xfrm>
          <a:prstGeom prst="rect">
            <a:avLst/>
          </a:prstGeom>
        </p:spPr>
      </p:pic>
      <p:pic>
        <p:nvPicPr>
          <p:cNvPr id="7" name="Grafik 6">
            <a:extLst>
              <a:ext uri="{FF2B5EF4-FFF2-40B4-BE49-F238E27FC236}">
                <a16:creationId xmlns:a16="http://schemas.microsoft.com/office/drawing/2014/main" id="{9C9F98EA-1C88-927A-0EBC-2D8124E780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69129" y="-195532"/>
            <a:ext cx="5617703" cy="6123067"/>
          </a:xfrm>
          <a:prstGeom prst="rect">
            <a:avLst/>
          </a:prstGeom>
        </p:spPr>
      </p:pic>
    </p:spTree>
    <p:extLst>
      <p:ext uri="{BB962C8B-B14F-4D97-AF65-F5344CB8AC3E}">
        <p14:creationId xmlns:p14="http://schemas.microsoft.com/office/powerpoint/2010/main" val="1254041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853E19-B8ED-8522-0BBB-B08B0A5BCF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14376" y="1362075"/>
            <a:ext cx="6200775" cy="4133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Grafik 5">
            <a:extLst>
              <a:ext uri="{FF2B5EF4-FFF2-40B4-BE49-F238E27FC236}">
                <a16:creationId xmlns:a16="http://schemas.microsoft.com/office/drawing/2014/main" id="{8659E913-BCEC-6B28-A4DB-602E508E5C5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958" b="89802" l="9964" r="90747">
                        <a14:foregroundMark x1="28648" y1="81464" x2="28648" y2="81464"/>
                        <a14:foregroundMark x1="34816" y1="79904" x2="34816" y2="79904"/>
                        <a14:foregroundMark x1="26690" y1="86863" x2="26690" y2="86863"/>
                        <a14:foregroundMark x1="26690" y1="77684" x2="26690" y2="77684"/>
                        <a14:foregroundMark x1="19870" y1="35633" x2="19870" y2="35633"/>
                        <a14:foregroundMark x1="66311" y1="67247" x2="66311" y2="67247"/>
                        <a14:foregroundMark x1="72894" y1="78824" x2="72894" y2="78824"/>
                        <a14:foregroundMark x1="67853" y1="80624" x2="67853" y2="80624"/>
                        <a14:foregroundMark x1="18505" y1="36713" x2="18505" y2="36713"/>
                        <a14:foregroundMark x1="20285" y1="46971" x2="20285" y2="46971"/>
                        <a14:foregroundMark x1="33274" y1="65927" x2="33274" y2="65927"/>
                        <a14:foregroundMark x1="33926" y1="69046" x2="33926" y2="69046"/>
                        <a14:foregroundMark x1="73369" y1="50090" x2="73369" y2="50090"/>
                        <a14:foregroundMark x1="72479" y1="77924" x2="72479" y2="77924"/>
                        <a14:foregroundMark x1="29953" y1="83923" x2="29953" y2="83923"/>
                        <a14:foregroundMark x1="27343" y1="79484" x2="27343" y2="79484"/>
                        <a14:foregroundMark x1="66726" y1="80804" x2="66726" y2="80804"/>
                        <a14:foregroundMark x1="67200" y1="81944" x2="67200" y2="81944"/>
                        <a14:foregroundMark x1="29953" y1="81284" x2="29953" y2="81284"/>
                        <a14:foregroundMark x1="27343" y1="85483" x2="27343" y2="85483"/>
                        <a14:foregroundMark x1="23784" y1="78824" x2="23784" y2="78824"/>
                        <a14:foregroundMark x1="34816" y1="76845" x2="34816" y2="76845"/>
                        <a14:foregroundMark x1="14591" y1="17576" x2="14591" y2="17576"/>
                        <a14:foregroundMark x1="26216" y1="15117" x2="26216" y2="15117"/>
                        <a14:foregroundMark x1="53084" y1="11818" x2="53084" y2="11818"/>
                        <a14:foregroundMark x1="69395" y1="13137" x2="69395" y2="13137"/>
                        <a14:foregroundMark x1="77521" y1="17397" x2="77521" y2="17397"/>
                        <a14:foregroundMark x1="90273" y1="20936" x2="90273" y2="20936"/>
                        <a14:foregroundMark x1="79715" y1="20456" x2="79715" y2="20456"/>
                        <a14:foregroundMark x1="77284" y1="16017" x2="77284" y2="16017"/>
                        <a14:foregroundMark x1="57058" y1="11578" x2="57058" y2="11578"/>
                        <a14:foregroundMark x1="37663" y1="12897" x2="37663" y2="12897"/>
                        <a14:foregroundMark x1="69158" y1="12717" x2="69158" y2="12717"/>
                        <a14:foregroundMark x1="75089" y1="15357" x2="75089" y2="15357"/>
                        <a14:foregroundMark x1="75089" y1="15357" x2="75089" y2="15357"/>
                        <a14:foregroundMark x1="84579" y1="19796" x2="84579" y2="19796"/>
                        <a14:foregroundMark x1="74437" y1="17816" x2="74437" y2="17816"/>
                        <a14:foregroundMark x1="88078" y1="20696" x2="88078" y2="20696"/>
                        <a14:foregroundMark x1="90747" y1="23395" x2="90747" y2="23395"/>
                        <a14:foregroundMark x1="90747" y1="23395" x2="90747" y2="23395"/>
                        <a14:foregroundMark x1="89205" y1="21596" x2="89205" y2="21596"/>
                        <a14:foregroundMark x1="21590" y1="38272" x2="21590" y2="38272"/>
                        <a14:foregroundMark x1="23784" y1="81044" x2="23784" y2="81044"/>
                        <a14:foregroundMark x1="36595" y1="13797" x2="36595" y2="13797"/>
                        <a14:foregroundMark x1="42764" y1="12897" x2="42764" y2="12897"/>
                        <a14:backgroundMark x1="15658" y1="61008" x2="15658" y2="61008"/>
                        <a14:backgroundMark x1="19870" y1="66347" x2="19870" y2="66347"/>
                        <a14:backgroundMark x1="26453" y1="74385" x2="26453" y2="74385"/>
                        <a14:backgroundMark x1="61684" y1="82184" x2="61684" y2="82184"/>
                        <a14:backgroundMark x1="57295" y1="77684" x2="57295" y2="77684"/>
                        <a14:backgroundMark x1="43594" y1="86863" x2="43594" y2="86863"/>
                        <a14:backgroundMark x1="34579" y1="86863" x2="34579" y2="86863"/>
                        <a14:backgroundMark x1="51957" y1="87522" x2="51957" y2="87522"/>
                        <a14:backgroundMark x1="62752" y1="88422" x2="62752" y2="88422"/>
                        <a14:backgroundMark x1="68268" y1="87522" x2="68268" y2="87522"/>
                        <a14:backgroundMark x1="69573" y1="83503" x2="69573" y2="83503"/>
                        <a14:backgroundMark x1="17616" y1="62567" x2="17616" y2="62567"/>
                        <a14:backgroundMark x1="20937" y1="67487" x2="20937" y2="67487"/>
                        <a14:backgroundMark x1="25148" y1="75465" x2="25148" y2="75465"/>
                        <a14:backgroundMark x1="13879" y1="59208" x2="13879" y2="59208"/>
                        <a14:backgroundMark x1="32147" y1="89082" x2="32147" y2="89082"/>
                        <a14:backgroundMark x1="35706" y1="85303" x2="35706" y2="85303"/>
                        <a14:backgroundMark x1="43832" y1="83743" x2="43832" y2="83743"/>
                        <a14:backgroundMark x1="54211" y1="81464" x2="54211" y2="81464"/>
                        <a14:backgroundMark x1="55931" y1="77504" x2="55931" y2="77504"/>
                        <a14:backgroundMark x1="62100" y1="75705" x2="62100" y2="75705"/>
                        <a14:backgroundMark x1="63879" y1="79244" x2="63879" y2="79244"/>
                        <a14:backgroundMark x1="18090" y1="67247" x2="18090" y2="67247"/>
                        <a14:backgroundMark x1="14353" y1="60108" x2="14353" y2="60108"/>
                        <a14:backgroundMark x1="21412" y1="68806" x2="21412" y2="68806"/>
                        <a14:backgroundMark x1="22064" y1="75465" x2="22064" y2="75465"/>
                        <a14:backgroundMark x1="25326" y1="73485" x2="25326" y2="73485"/>
                        <a14:backgroundMark x1="26690" y1="72346" x2="26690" y2="72346"/>
                        <a14:backgroundMark x1="15896" y1="80384" x2="15896" y2="80384"/>
                        <a14:backgroundMark x1="24021" y1="83923" x2="24021" y2="83923"/>
                      </a14:backgroundRemoval>
                    </a14:imgEffect>
                  </a14:imgLayer>
                </a14:imgProps>
              </a:ext>
              <a:ext uri="{28A0092B-C50C-407E-A947-70E740481C1C}">
                <a14:useLocalDpi xmlns:a14="http://schemas.microsoft.com/office/drawing/2010/main"/>
              </a:ext>
            </a:extLst>
          </a:blip>
          <a:srcRect/>
          <a:stretch/>
        </p:blipFill>
        <p:spPr>
          <a:xfrm flipH="1">
            <a:off x="6119812" y="603250"/>
            <a:ext cx="5762625" cy="4878881"/>
          </a:xfrm>
          <a:prstGeom prst="rect">
            <a:avLst/>
          </a:prstGeom>
        </p:spPr>
      </p:pic>
      <p:sp>
        <p:nvSpPr>
          <p:cNvPr id="7" name="Textfeld 6">
            <a:extLst>
              <a:ext uri="{FF2B5EF4-FFF2-40B4-BE49-F238E27FC236}">
                <a16:creationId xmlns:a16="http://schemas.microsoft.com/office/drawing/2014/main" id="{34BBF1EF-F5EA-FEB9-B247-628656EE81BF}"/>
              </a:ext>
            </a:extLst>
          </p:cNvPr>
          <p:cNvSpPr txBox="1"/>
          <p:nvPr/>
        </p:nvSpPr>
        <p:spPr>
          <a:xfrm>
            <a:off x="6119812" y="5731530"/>
            <a:ext cx="4974888" cy="523220"/>
          </a:xfrm>
          <a:prstGeom prst="rect">
            <a:avLst/>
          </a:prstGeom>
          <a:noFill/>
        </p:spPr>
        <p:txBody>
          <a:bodyPr wrap="none" rtlCol="0">
            <a:spAutoFit/>
          </a:bodyPr>
          <a:lstStyle/>
          <a:p>
            <a:r>
              <a:rPr lang="de-DE" sz="2800" dirty="0"/>
              <a:t>"Margot Esperanza" von </a:t>
            </a:r>
            <a:r>
              <a:rPr lang="de-DE" sz="2800" dirty="0" err="1"/>
              <a:t>Kalbut</a:t>
            </a:r>
            <a:r>
              <a:rPr lang="de-DE" sz="2800" dirty="0"/>
              <a:t>  </a:t>
            </a:r>
          </a:p>
        </p:txBody>
      </p:sp>
    </p:spTree>
    <p:extLst>
      <p:ext uri="{BB962C8B-B14F-4D97-AF65-F5344CB8AC3E}">
        <p14:creationId xmlns:p14="http://schemas.microsoft.com/office/powerpoint/2010/main" val="3084980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4CA916-B046-9BA0-1A42-D1F3CC5763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29518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602895F-1462-4B18-ADE3-2A604650C6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6"/>
          <a:stretch/>
        </p:blipFill>
        <p:spPr>
          <a:xfrm>
            <a:off x="0" y="-20460"/>
            <a:ext cx="12192000" cy="6858000"/>
          </a:xfrm>
          <a:prstGeom prst="rect">
            <a:avLst/>
          </a:prstGeom>
        </p:spPr>
      </p:pic>
      <p:pic>
        <p:nvPicPr>
          <p:cNvPr id="7" name="Grafik 6">
            <a:extLst>
              <a:ext uri="{FF2B5EF4-FFF2-40B4-BE49-F238E27FC236}">
                <a16:creationId xmlns:a16="http://schemas.microsoft.com/office/drawing/2014/main" id="{15F4FE4A-B4BD-ED5C-27D2-FDFAD1227A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501" r="-14914"/>
          <a:stretch/>
        </p:blipFill>
        <p:spPr>
          <a:xfrm>
            <a:off x="6322485" y="2057402"/>
            <a:ext cx="6764865" cy="51815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a:extLst>
              <a:ext uri="{FF2B5EF4-FFF2-40B4-BE49-F238E27FC236}">
                <a16:creationId xmlns:a16="http://schemas.microsoft.com/office/drawing/2014/main" id="{568B4482-EFCF-F9EA-7DEF-EA6566E35C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7283" y="-496706"/>
            <a:ext cx="9982200" cy="62850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feld 7">
            <a:extLst>
              <a:ext uri="{FF2B5EF4-FFF2-40B4-BE49-F238E27FC236}">
                <a16:creationId xmlns:a16="http://schemas.microsoft.com/office/drawing/2014/main" id="{EBF7B3D9-488F-325B-81BF-D6173E9C4053}"/>
              </a:ext>
            </a:extLst>
          </p:cNvPr>
          <p:cNvSpPr txBox="1"/>
          <p:nvPr/>
        </p:nvSpPr>
        <p:spPr>
          <a:xfrm>
            <a:off x="495300" y="5928241"/>
            <a:ext cx="3284938" cy="769441"/>
          </a:xfrm>
          <a:prstGeom prst="rect">
            <a:avLst/>
          </a:prstGeom>
          <a:noFill/>
        </p:spPr>
        <p:txBody>
          <a:bodyPr wrap="none" rtlCol="0">
            <a:spAutoFit/>
          </a:bodyPr>
          <a:lstStyle/>
          <a:p>
            <a:r>
              <a:rPr lang="de-DE" sz="4400" dirty="0"/>
              <a:t>Gänsefamilie </a:t>
            </a:r>
          </a:p>
        </p:txBody>
      </p:sp>
    </p:spTree>
    <p:extLst>
      <p:ext uri="{BB962C8B-B14F-4D97-AF65-F5344CB8AC3E}">
        <p14:creationId xmlns:p14="http://schemas.microsoft.com/office/powerpoint/2010/main" val="127650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D2C3970-FF23-EF7E-FC77-F7EE049A73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8222"/>
            <a:ext cx="12192000" cy="6886222"/>
          </a:xfrm>
          <a:prstGeom prst="rect">
            <a:avLst/>
          </a:prstGeom>
        </p:spPr>
      </p:pic>
    </p:spTree>
    <p:extLst>
      <p:ext uri="{BB962C8B-B14F-4D97-AF65-F5344CB8AC3E}">
        <p14:creationId xmlns:p14="http://schemas.microsoft.com/office/powerpoint/2010/main" val="447803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52DF981-450F-8F78-1E62-B6F9F5D4AD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6" name="Textfeld 5">
            <a:extLst>
              <a:ext uri="{FF2B5EF4-FFF2-40B4-BE49-F238E27FC236}">
                <a16:creationId xmlns:a16="http://schemas.microsoft.com/office/drawing/2014/main" id="{F2ACDD9B-1EC1-D169-B5F6-BCB0070A4C7B}"/>
              </a:ext>
            </a:extLst>
          </p:cNvPr>
          <p:cNvSpPr txBox="1"/>
          <p:nvPr/>
        </p:nvSpPr>
        <p:spPr>
          <a:xfrm>
            <a:off x="264085" y="4922506"/>
            <a:ext cx="3939615" cy="1631216"/>
          </a:xfrm>
          <a:prstGeom prst="rect">
            <a:avLst/>
          </a:prstGeom>
          <a:solidFill>
            <a:schemeClr val="bg1">
              <a:alpha val="90000"/>
            </a:schemeClr>
          </a:solidFill>
          <a:ln>
            <a:solidFill>
              <a:srgbClr val="FFFFFF"/>
            </a:solidFill>
          </a:ln>
        </p:spPr>
        <p:txBody>
          <a:bodyPr wrap="square" rtlCol="0">
            <a:spAutoFit/>
          </a:bodyPr>
          <a:lstStyle/>
          <a:p>
            <a:r>
              <a:rPr lang="de-DE" sz="2000" b="1" i="1" dirty="0" err="1"/>
              <a:t>Seraing</a:t>
            </a:r>
            <a:r>
              <a:rPr lang="de-DE" sz="2000" b="1" i="1" dirty="0"/>
              <a:t> </a:t>
            </a:r>
          </a:p>
          <a:p>
            <a:r>
              <a:rPr lang="de-DE" sz="2000" i="1" dirty="0"/>
              <a:t>So sahen vor 40 Jahren die „</a:t>
            </a:r>
            <a:r>
              <a:rPr lang="de-DE" sz="2000" i="1" dirty="0" err="1"/>
              <a:t>corons</a:t>
            </a:r>
            <a:r>
              <a:rPr lang="de-DE" sz="2000" i="1" dirty="0"/>
              <a:t>“, die Zechensiedlungen, im Bassin </a:t>
            </a:r>
            <a:r>
              <a:rPr lang="de-DE" sz="2000" i="1" dirty="0" err="1"/>
              <a:t>minier</a:t>
            </a:r>
            <a:r>
              <a:rPr lang="de-DE" sz="2000" i="1" dirty="0"/>
              <a:t> in Nordfrankreich aus … die Autos sind allerdings moderner</a:t>
            </a:r>
          </a:p>
        </p:txBody>
      </p:sp>
      <p:pic>
        <p:nvPicPr>
          <p:cNvPr id="5" name="Grafik 4">
            <a:extLst>
              <a:ext uri="{FF2B5EF4-FFF2-40B4-BE49-F238E27FC236}">
                <a16:creationId xmlns:a16="http://schemas.microsoft.com/office/drawing/2014/main" id="{95AE03F1-5984-FFB3-0FC4-E1376030F6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60387" y="1487767"/>
            <a:ext cx="6249444" cy="3882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456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72FB627-58DC-0CFD-7BFF-FF98305B09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0322"/>
            <a:ext cx="12192000" cy="6817678"/>
          </a:xfrm>
          <a:prstGeom prst="rect">
            <a:avLst/>
          </a:prstGeom>
        </p:spPr>
      </p:pic>
      <p:pic>
        <p:nvPicPr>
          <p:cNvPr id="4" name="Grafik 3">
            <a:extLst>
              <a:ext uri="{FF2B5EF4-FFF2-40B4-BE49-F238E27FC236}">
                <a16:creationId xmlns:a16="http://schemas.microsoft.com/office/drawing/2014/main" id="{EB11E42A-260F-2657-7DC6-C72EA50CCB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800" y="219200"/>
            <a:ext cx="11912600" cy="6388440"/>
          </a:xfrm>
          <a:prstGeom prst="rect">
            <a:avLst/>
          </a:prstGeom>
        </p:spPr>
      </p:pic>
    </p:spTree>
    <p:extLst>
      <p:ext uri="{BB962C8B-B14F-4D97-AF65-F5344CB8AC3E}">
        <p14:creationId xmlns:p14="http://schemas.microsoft.com/office/powerpoint/2010/main" val="11558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98E7FEF-D7D0-C6F1-68A6-AC23E54FD5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C670634F-E29E-F4BF-0F28-D35F265A352C}"/>
              </a:ext>
            </a:extLst>
          </p:cNvPr>
          <p:cNvSpPr txBox="1"/>
          <p:nvPr/>
        </p:nvSpPr>
        <p:spPr>
          <a:xfrm>
            <a:off x="152400" y="307341"/>
            <a:ext cx="4209037" cy="584775"/>
          </a:xfrm>
          <a:prstGeom prst="rect">
            <a:avLst/>
          </a:prstGeom>
          <a:noFill/>
        </p:spPr>
        <p:txBody>
          <a:bodyPr wrap="none" rtlCol="0">
            <a:spAutoFit/>
          </a:bodyPr>
          <a:lstStyle/>
          <a:p>
            <a:r>
              <a:rPr lang="de-DE" sz="3200" dirty="0"/>
              <a:t>Die Zitadelle von Namur</a:t>
            </a:r>
          </a:p>
        </p:txBody>
      </p:sp>
      <p:sp>
        <p:nvSpPr>
          <p:cNvPr id="2" name="Textfeld 1">
            <a:extLst>
              <a:ext uri="{FF2B5EF4-FFF2-40B4-BE49-F238E27FC236}">
                <a16:creationId xmlns:a16="http://schemas.microsoft.com/office/drawing/2014/main" id="{CDD40BE2-87E1-D63D-1C34-C89690F46B98}"/>
              </a:ext>
            </a:extLst>
          </p:cNvPr>
          <p:cNvSpPr txBox="1"/>
          <p:nvPr/>
        </p:nvSpPr>
        <p:spPr>
          <a:xfrm>
            <a:off x="4859383" y="151179"/>
            <a:ext cx="7180217" cy="6555641"/>
          </a:xfrm>
          <a:prstGeom prst="rect">
            <a:avLst/>
          </a:prstGeom>
          <a:solidFill>
            <a:schemeClr val="bg1">
              <a:alpha val="95000"/>
            </a:schemeClr>
          </a:solidFill>
          <a:ln w="19050">
            <a:solidFill>
              <a:srgbClr val="000000"/>
            </a:solidFill>
          </a:ln>
        </p:spPr>
        <p:txBody>
          <a:bodyPr wrap="square" rtlCol="0">
            <a:spAutoFit/>
          </a:bodyPr>
          <a:lstStyle/>
          <a:p>
            <a:r>
              <a:rPr lang="de-DE" sz="2000" b="1" dirty="0">
                <a:effectLst/>
                <a:latin typeface="Calibri" panose="020F0502020204030204" pitchFamily="34" charset="0"/>
                <a:ea typeface="Calibri" panose="020F0502020204030204" pitchFamily="34" charset="0"/>
                <a:cs typeface="Times New Roman" panose="02020603050405020304" pitchFamily="18" charset="0"/>
              </a:rPr>
              <a:t>Namur</a:t>
            </a:r>
            <a:r>
              <a:rPr lang="de-DE" sz="2000" dirty="0">
                <a:effectLst/>
                <a:latin typeface="Calibri" panose="020F0502020204030204" pitchFamily="34" charset="0"/>
                <a:ea typeface="Calibri" panose="020F0502020204030204" pitchFamily="34" charset="0"/>
                <a:cs typeface="Times New Roman" panose="02020603050405020304" pitchFamily="18" charset="0"/>
              </a:rPr>
              <a:t> </a:t>
            </a:r>
            <a:br>
              <a:rPr lang="de-DE" sz="2000" dirty="0">
                <a:effectLst/>
                <a:latin typeface="Calibri" panose="020F0502020204030204" pitchFamily="34" charset="0"/>
                <a:ea typeface="Calibri" panose="020F0502020204030204" pitchFamily="34" charset="0"/>
                <a:cs typeface="Times New Roman" panose="02020603050405020304" pitchFamily="18" charset="0"/>
              </a:rPr>
            </a:br>
            <a:r>
              <a:rPr lang="de-DE" sz="2000" dirty="0">
                <a:effectLst/>
                <a:latin typeface="Calibri" panose="020F0502020204030204" pitchFamily="34" charset="0"/>
                <a:ea typeface="Calibri" panose="020F0502020204030204" pitchFamily="34" charset="0"/>
                <a:cs typeface="Times New Roman" panose="02020603050405020304" pitchFamily="18" charset="0"/>
              </a:rPr>
              <a:t>Die erste Siedlung am Zusammenfluss von </a:t>
            </a:r>
            <a:r>
              <a:rPr lang="de-DE" sz="2000" dirty="0" err="1">
                <a:effectLst/>
                <a:latin typeface="Calibri" panose="020F0502020204030204" pitchFamily="34" charset="0"/>
                <a:ea typeface="Calibri" panose="020F0502020204030204" pitchFamily="34" charset="0"/>
                <a:cs typeface="Times New Roman" panose="02020603050405020304" pitchFamily="18" charset="0"/>
              </a:rPr>
              <a:t>Sambre</a:t>
            </a:r>
            <a:r>
              <a:rPr lang="de-DE" sz="2000" dirty="0">
                <a:effectLst/>
                <a:latin typeface="Calibri" panose="020F0502020204030204" pitchFamily="34" charset="0"/>
                <a:ea typeface="Calibri" panose="020F0502020204030204" pitchFamily="34" charset="0"/>
                <a:cs typeface="Times New Roman" panose="02020603050405020304" pitchFamily="18" charset="0"/>
              </a:rPr>
              <a:t> und Maas  wurde von den Kelten errichtet. Die Merowinger erbauten dort eine erste Festung. Im 17. Jahrhundert wurde die Festung der nunmehr zu den Spanischen Niederlanden gehörenden Stadt angesichts der aggressiven Expansionspolitik des französischen Königs Ludwig XIV. </a:t>
            </a:r>
            <a:r>
              <a:rPr lang="de-DE" sz="2000" dirty="0">
                <a:latin typeface="Calibri" panose="020F0502020204030204" pitchFamily="34" charset="0"/>
                <a:ea typeface="Calibri" panose="020F0502020204030204" pitchFamily="34" charset="0"/>
                <a:cs typeface="Times New Roman" panose="02020603050405020304" pitchFamily="18" charset="0"/>
              </a:rPr>
              <a:t>v</a:t>
            </a:r>
            <a:r>
              <a:rPr lang="de-DE" sz="2000" dirty="0">
                <a:effectLst/>
                <a:latin typeface="Calibri" panose="020F0502020204030204" pitchFamily="34" charset="0"/>
                <a:ea typeface="Calibri" panose="020F0502020204030204" pitchFamily="34" charset="0"/>
                <a:cs typeface="Times New Roman" panose="02020603050405020304" pitchFamily="18" charset="0"/>
              </a:rPr>
              <a:t>erstärkt. 1692 eroberte und annektierte Frankreich die Stadt. Die Zitadelle wurde von Vauban ausgebaut, dennoch gelang es Wilhelm von Oranien im Pfälzer Erbfolgekrieg nur drei Jahre später (1695), Namur für die Alliierten zurückzuerobern. Nach dem Frieden von Rijswijk (1697) erhielt Namur zugleich eine spanische und niederländische Besatzung. 1709 wurde die Herrschaft der Niederländer über die Festung bestätigt; im Frieden von Utrecht (1713) wurde allerdings auch die habsburgische Herrschaft über die nunmehr Österreichischen Niederlande bestätigt. So ergab sich die paradoxe Situation, dass die Zitadelle von den Niederländern, die Stadt jedoch von den Österreichern kontrolliert wurde. 1794 wurde Namur von französischen Revolutionstruppen eingenommen. Seit 1866 wurden die Festungswerke Namurs mit Ausnahme der Zitadelle geschleift. Heute ist Namur die Hauptstadt der Wallonischen Region.</a:t>
            </a:r>
            <a:endParaRPr lang="de-DE" sz="2000" dirty="0"/>
          </a:p>
        </p:txBody>
      </p:sp>
    </p:spTree>
    <p:extLst>
      <p:ext uri="{BB962C8B-B14F-4D97-AF65-F5344CB8AC3E}">
        <p14:creationId xmlns:p14="http://schemas.microsoft.com/office/powerpoint/2010/main" val="163859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250" fill="hold"/>
                                        <p:tgtEl>
                                          <p:spTgt spid="2"/>
                                        </p:tgtEl>
                                        <p:attrNameLst>
                                          <p:attrName>ppt_x</p:attrName>
                                        </p:attrNameLst>
                                      </p:cBhvr>
                                      <p:tavLst>
                                        <p:tav tm="0">
                                          <p:val>
                                            <p:strVal val="1+#ppt_w/2"/>
                                          </p:val>
                                        </p:tav>
                                        <p:tav tm="100000">
                                          <p:val>
                                            <p:strVal val="#ppt_x"/>
                                          </p:val>
                                        </p:tav>
                                      </p:tavLst>
                                    </p:anim>
                                    <p:anim calcmode="lin" valueType="num">
                                      <p:cBhvr additive="base">
                                        <p:cTn id="13"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FC1B685-6B36-ECCE-E71C-8865FF82A5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75364" y="1413535"/>
            <a:ext cx="5847558" cy="3898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E9F06CED-4C28-0B37-CB9C-F609400B3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000" y="257204"/>
            <a:ext cx="6051548" cy="4034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3E7B30AE-883A-176C-CAA0-F48629C3BE40}"/>
              </a:ext>
            </a:extLst>
          </p:cNvPr>
          <p:cNvSpPr txBox="1"/>
          <p:nvPr/>
        </p:nvSpPr>
        <p:spPr>
          <a:xfrm>
            <a:off x="4241801" y="4477138"/>
            <a:ext cx="8026400" cy="2123658"/>
          </a:xfrm>
          <a:prstGeom prst="rect">
            <a:avLst/>
          </a:prstGeom>
          <a:noFill/>
        </p:spPr>
        <p:txBody>
          <a:bodyPr wrap="square" rtlCol="0">
            <a:spAutoFit/>
          </a:bodyPr>
          <a:lstStyle/>
          <a:p>
            <a:r>
              <a:rPr lang="de-DE" sz="2200" i="1" dirty="0"/>
              <a:t>In Namur angekommen, habe ich mich zunächst auf die Terrasse eines netten Cafés gesetzt und in der Sonne bei Hitze (ohne konsistente Mahlzeit als Grundlage und mit viel Durst –Kardinal-</a:t>
            </a:r>
          </a:p>
          <a:p>
            <a:r>
              <a:rPr lang="de-DE" sz="2200" i="1" dirty="0" err="1"/>
              <a:t>fehler</a:t>
            </a:r>
            <a:r>
              <a:rPr lang="de-DE" sz="2200" i="1" dirty="0"/>
              <a:t>!) ein leckeres </a:t>
            </a:r>
            <a:r>
              <a:rPr lang="de-DE" sz="2200" i="1" dirty="0" err="1"/>
              <a:t>Chouffe</a:t>
            </a:r>
            <a:r>
              <a:rPr lang="de-DE" sz="2200" i="1" dirty="0"/>
              <a:t> vom Fass getrunken. Das wars  dann … </a:t>
            </a:r>
            <a:br>
              <a:rPr lang="de-DE" sz="2200" i="1" dirty="0"/>
            </a:br>
            <a:r>
              <a:rPr lang="de-DE" sz="2200" i="1" dirty="0"/>
              <a:t>Von da ab  habe ich nur noch nach einer bezahlbaren Unterkunft gesucht und von Namur nichts mehr gesehen</a:t>
            </a:r>
          </a:p>
        </p:txBody>
      </p:sp>
    </p:spTree>
    <p:extLst>
      <p:ext uri="{BB962C8B-B14F-4D97-AF65-F5344CB8AC3E}">
        <p14:creationId xmlns:p14="http://schemas.microsoft.com/office/powerpoint/2010/main" val="1232792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CA506E-CE22-C9D4-234E-14F1261854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84714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2D390A-9B9D-5F17-7E81-CA3B1DAD86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pic>
        <p:nvPicPr>
          <p:cNvPr id="5" name="Grafik 4">
            <a:extLst>
              <a:ext uri="{FF2B5EF4-FFF2-40B4-BE49-F238E27FC236}">
                <a16:creationId xmlns:a16="http://schemas.microsoft.com/office/drawing/2014/main" id="{1F3852BD-2B9A-2FF8-B7AD-5233B47C67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37"/>
          <a:stretch/>
        </p:blipFill>
        <p:spPr>
          <a:xfrm rot="5400000">
            <a:off x="-1730041" y="1108411"/>
            <a:ext cx="7562850" cy="500313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9275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DFE0313-EB47-CB9A-2C52-E9D410439F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98475" y="1365250"/>
            <a:ext cx="5848350" cy="3898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3FF57CBD-0D82-2694-8446-075B94666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2500" y="390525"/>
            <a:ext cx="7073900" cy="4715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F6C9EF1E-2C17-FC9C-41E4-9B45F6583E46}"/>
              </a:ext>
            </a:extLst>
          </p:cNvPr>
          <p:cNvSpPr txBox="1"/>
          <p:nvPr/>
        </p:nvSpPr>
        <p:spPr>
          <a:xfrm>
            <a:off x="5181600" y="5530989"/>
            <a:ext cx="2363276" cy="707886"/>
          </a:xfrm>
          <a:prstGeom prst="rect">
            <a:avLst/>
          </a:prstGeom>
          <a:noFill/>
        </p:spPr>
        <p:txBody>
          <a:bodyPr wrap="none" rtlCol="0">
            <a:spAutoFit/>
          </a:bodyPr>
          <a:lstStyle/>
          <a:p>
            <a:r>
              <a:rPr lang="de-DE" sz="4000" dirty="0"/>
              <a:t>Street- Art</a:t>
            </a:r>
          </a:p>
        </p:txBody>
      </p:sp>
    </p:spTree>
    <p:extLst>
      <p:ext uri="{BB962C8B-B14F-4D97-AF65-F5344CB8AC3E}">
        <p14:creationId xmlns:p14="http://schemas.microsoft.com/office/powerpoint/2010/main" val="4184903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1E92708-2340-3D08-956D-D63AA6CEB7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Textfeld 3">
            <a:extLst>
              <a:ext uri="{FF2B5EF4-FFF2-40B4-BE49-F238E27FC236}">
                <a16:creationId xmlns:a16="http://schemas.microsoft.com/office/drawing/2014/main" id="{79EE6075-2D07-C045-2398-026F5ED72275}"/>
              </a:ext>
            </a:extLst>
          </p:cNvPr>
          <p:cNvSpPr txBox="1"/>
          <p:nvPr/>
        </p:nvSpPr>
        <p:spPr>
          <a:xfrm>
            <a:off x="9613900" y="2705100"/>
            <a:ext cx="2108199" cy="3785652"/>
          </a:xfrm>
          <a:prstGeom prst="rect">
            <a:avLst/>
          </a:prstGeom>
          <a:solidFill>
            <a:schemeClr val="bg1"/>
          </a:solidFill>
        </p:spPr>
        <p:txBody>
          <a:bodyPr wrap="square" rtlCol="0">
            <a:spAutoFit/>
          </a:bodyPr>
          <a:lstStyle/>
          <a:p>
            <a:r>
              <a:rPr lang="fr-FR" sz="2400" dirty="0"/>
              <a:t>Les escargots de </a:t>
            </a:r>
            <a:r>
              <a:rPr lang="fr-FR" sz="2400" dirty="0" err="1"/>
              <a:t>Djoseph</a:t>
            </a:r>
            <a:r>
              <a:rPr lang="fr-FR" sz="2400" dirty="0"/>
              <a:t> et </a:t>
            </a:r>
            <a:r>
              <a:rPr lang="fr-FR" sz="2400" dirty="0" err="1"/>
              <a:t>Françwès</a:t>
            </a:r>
            <a:r>
              <a:rPr lang="fr-FR" sz="2400" dirty="0"/>
              <a:t> – </a:t>
            </a:r>
            <a:r>
              <a:rPr lang="fr-FR" sz="2400" dirty="0" err="1"/>
              <a:t>oder</a:t>
            </a:r>
            <a:r>
              <a:rPr lang="fr-FR" sz="2400" dirty="0"/>
              <a:t>: Hommage an die </a:t>
            </a:r>
            <a:r>
              <a:rPr lang="fr-FR" sz="2400" dirty="0" err="1"/>
              <a:t>sprichwörtliche</a:t>
            </a:r>
            <a:r>
              <a:rPr lang="fr-FR" sz="2400" dirty="0"/>
              <a:t> </a:t>
            </a:r>
            <a:r>
              <a:rPr lang="fr-FR" sz="2400" dirty="0" err="1"/>
              <a:t>Langsamkeit</a:t>
            </a:r>
            <a:r>
              <a:rPr lang="fr-FR" sz="2400" dirty="0"/>
              <a:t> der </a:t>
            </a:r>
            <a:r>
              <a:rPr lang="fr-FR" sz="2400" dirty="0" err="1"/>
              <a:t>Bewohner</a:t>
            </a:r>
            <a:r>
              <a:rPr lang="fr-FR" sz="2400" dirty="0"/>
              <a:t> von Namur ….</a:t>
            </a:r>
            <a:endParaRPr lang="de-DE" sz="2400" dirty="0"/>
          </a:p>
        </p:txBody>
      </p:sp>
    </p:spTree>
    <p:extLst>
      <p:ext uri="{BB962C8B-B14F-4D97-AF65-F5344CB8AC3E}">
        <p14:creationId xmlns:p14="http://schemas.microsoft.com/office/powerpoint/2010/main" val="3992810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A03AFF-D6D0-ADE2-EBAE-51E8FADF74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CF3F6863-91F3-031E-5CAB-D18FB14F2C1D}"/>
              </a:ext>
            </a:extLst>
          </p:cNvPr>
          <p:cNvSpPr txBox="1"/>
          <p:nvPr/>
        </p:nvSpPr>
        <p:spPr>
          <a:xfrm>
            <a:off x="4381500" y="5543369"/>
            <a:ext cx="7810500" cy="954107"/>
          </a:xfrm>
          <a:prstGeom prst="rect">
            <a:avLst/>
          </a:prstGeom>
          <a:noFill/>
        </p:spPr>
        <p:txBody>
          <a:bodyPr wrap="square" rtlCol="0">
            <a:spAutoFit/>
          </a:bodyPr>
          <a:lstStyle/>
          <a:p>
            <a:r>
              <a:rPr lang="de-DE" sz="2800" dirty="0">
                <a:solidFill>
                  <a:schemeClr val="bg1"/>
                </a:solidFill>
              </a:rPr>
              <a:t>Weiter geht‘s – jetzt die </a:t>
            </a:r>
            <a:r>
              <a:rPr lang="de-DE" sz="2800" dirty="0" err="1">
                <a:solidFill>
                  <a:schemeClr val="bg1"/>
                </a:solidFill>
              </a:rPr>
              <a:t>Sambre</a:t>
            </a:r>
            <a:r>
              <a:rPr lang="de-DE" sz="2800" dirty="0">
                <a:solidFill>
                  <a:schemeClr val="bg1"/>
                </a:solidFill>
              </a:rPr>
              <a:t> entlang zu meinem Camping nach </a:t>
            </a:r>
            <a:r>
              <a:rPr lang="de-DE" sz="2800" dirty="0" err="1">
                <a:solidFill>
                  <a:schemeClr val="bg1"/>
                </a:solidFill>
              </a:rPr>
              <a:t>Malonne</a:t>
            </a:r>
            <a:r>
              <a:rPr lang="de-DE" sz="2800" dirty="0">
                <a:solidFill>
                  <a:schemeClr val="bg1"/>
                </a:solidFill>
              </a:rPr>
              <a:t> (12km weiter westlich)</a:t>
            </a:r>
          </a:p>
        </p:txBody>
      </p:sp>
    </p:spTree>
    <p:extLst>
      <p:ext uri="{BB962C8B-B14F-4D97-AF65-F5344CB8AC3E}">
        <p14:creationId xmlns:p14="http://schemas.microsoft.com/office/powerpoint/2010/main" val="385344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lonne">
            <a:hlinkClick r:id="" action="ppaction://media"/>
            <a:extLst>
              <a:ext uri="{FF2B5EF4-FFF2-40B4-BE49-F238E27FC236}">
                <a16:creationId xmlns:a16="http://schemas.microsoft.com/office/drawing/2014/main" id="{CA91497C-966B-3106-BCAC-FB2F0CF097BF}"/>
              </a:ext>
            </a:extLst>
          </p:cNvPr>
          <p:cNvPicPr>
            <a:picLocks noChangeAspect="1"/>
          </p:cNvPicPr>
          <p:nvPr>
            <a:audioFile r:link="rId1"/>
            <p:extLst>
              <p:ext uri="{DAA4B4D4-6D71-4841-9C94-3DE7FCFB9230}">
                <p14:media xmlns:p14="http://schemas.microsoft.com/office/powerpoint/2010/main" r:embed="rId2">
                  <p14:trim st="1350" end="1383"/>
                  <p14:fade in="1250" out="1750"/>
                </p14:media>
              </p:ext>
            </p:extLst>
          </p:nvPr>
        </p:nvPicPr>
        <p:blipFill>
          <a:blip r:embed="rId4"/>
          <a:stretch>
            <a:fillRect/>
          </a:stretch>
        </p:blipFill>
        <p:spPr>
          <a:xfrm>
            <a:off x="5851525" y="3184525"/>
            <a:ext cx="487363" cy="487363"/>
          </a:xfrm>
          <a:prstGeom prst="rect">
            <a:avLst/>
          </a:prstGeom>
        </p:spPr>
      </p:pic>
      <p:pic>
        <p:nvPicPr>
          <p:cNvPr id="3" name="Grafik 2">
            <a:extLst>
              <a:ext uri="{FF2B5EF4-FFF2-40B4-BE49-F238E27FC236}">
                <a16:creationId xmlns:a16="http://schemas.microsoft.com/office/drawing/2014/main" id="{090CC136-2BA2-1C8B-3A7C-5E14C02ED6E6}"/>
              </a:ext>
            </a:extLst>
          </p:cNvPr>
          <p:cNvPicPr>
            <a:picLocks noChangeAspect="1"/>
          </p:cNvPicPr>
          <p:nvPr/>
        </p:nvPicPr>
        <p:blipFill>
          <a:blip r:embed="rId5"/>
          <a:stretch>
            <a:fillRect/>
          </a:stretch>
        </p:blipFill>
        <p:spPr>
          <a:xfrm>
            <a:off x="0" y="0"/>
            <a:ext cx="12192000" cy="6939922"/>
          </a:xfrm>
          <a:prstGeom prst="rect">
            <a:avLst/>
          </a:prstGeom>
        </p:spPr>
      </p:pic>
      <p:sp>
        <p:nvSpPr>
          <p:cNvPr id="5" name="Textfeld 4">
            <a:extLst>
              <a:ext uri="{FF2B5EF4-FFF2-40B4-BE49-F238E27FC236}">
                <a16:creationId xmlns:a16="http://schemas.microsoft.com/office/drawing/2014/main" id="{0DF832C2-FDED-01EC-4843-C11ADEADBD6F}"/>
              </a:ext>
            </a:extLst>
          </p:cNvPr>
          <p:cNvSpPr txBox="1"/>
          <p:nvPr/>
        </p:nvSpPr>
        <p:spPr>
          <a:xfrm>
            <a:off x="79375" y="5156200"/>
            <a:ext cx="11544300" cy="1569660"/>
          </a:xfrm>
          <a:prstGeom prst="rect">
            <a:avLst/>
          </a:prstGeom>
          <a:solidFill>
            <a:schemeClr val="bg1">
              <a:alpha val="95000"/>
            </a:schemeClr>
          </a:solidFill>
        </p:spPr>
        <p:txBody>
          <a:bodyPr wrap="square" rtlCol="0">
            <a:spAutoFit/>
          </a:bodyPr>
          <a:lstStyle/>
          <a:p>
            <a:r>
              <a:rPr lang="de-DE" sz="2400" i="1" dirty="0"/>
              <a:t>In </a:t>
            </a:r>
            <a:r>
              <a:rPr lang="de-DE" sz="2400" b="1" i="1" dirty="0" err="1"/>
              <a:t>Malonne</a:t>
            </a:r>
            <a:r>
              <a:rPr lang="de-DE" sz="2400" i="1" dirty="0"/>
              <a:t> habe ich den Schluss der </a:t>
            </a:r>
            <a:r>
              <a:rPr lang="fr-FR" sz="2400" i="1" dirty="0" err="1">
                <a:effectLst/>
              </a:rPr>
              <a:t>Prozession</a:t>
            </a:r>
            <a:r>
              <a:rPr lang="fr-FR" sz="2400" i="1" dirty="0">
                <a:effectLst/>
              </a:rPr>
              <a:t> Saint-</a:t>
            </a:r>
            <a:r>
              <a:rPr lang="fr-FR" sz="2400" i="1" dirty="0" err="1">
                <a:effectLst/>
              </a:rPr>
              <a:t>Berthuin</a:t>
            </a:r>
            <a:r>
              <a:rPr lang="fr-FR" sz="2400" i="1" dirty="0">
                <a:effectLst/>
              </a:rPr>
              <a:t> mit der «</a:t>
            </a:r>
            <a:r>
              <a:rPr lang="fr-FR" sz="2400" i="1" dirty="0"/>
              <a:t>compagnie des Zouaves » </a:t>
            </a:r>
            <a:r>
              <a:rPr lang="de-DE" sz="2400" i="1" dirty="0"/>
              <a:t>gesehen. Diese “Kompanien“ sind aus mittelalterlichen Bürgerwehren hervorgegangen . Der Name und das Kostüm der „</a:t>
            </a:r>
            <a:r>
              <a:rPr lang="de-DE" sz="2400" i="1" dirty="0" err="1"/>
              <a:t>Zouave</a:t>
            </a:r>
            <a:r>
              <a:rPr lang="de-DE" sz="2400" i="1" dirty="0"/>
              <a:t>“ stammt aus napoleonischer Zeit  von einer nordafrikanisch- berberischen französischen Kompanie</a:t>
            </a:r>
            <a:endParaRPr lang="de-DE" sz="2800" i="1" dirty="0"/>
          </a:p>
        </p:txBody>
      </p:sp>
    </p:spTree>
    <p:extLst>
      <p:ext uri="{BB962C8B-B14F-4D97-AF65-F5344CB8AC3E}">
        <p14:creationId xmlns:p14="http://schemas.microsoft.com/office/powerpoint/2010/main" val="340565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26444E6-B59E-4088-9034-E412EE4384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0DACDF14-404F-1FA5-366F-12C8BE168264}"/>
              </a:ext>
            </a:extLst>
          </p:cNvPr>
          <p:cNvSpPr txBox="1"/>
          <p:nvPr/>
        </p:nvSpPr>
        <p:spPr>
          <a:xfrm>
            <a:off x="254000" y="5696803"/>
            <a:ext cx="9245600" cy="830997"/>
          </a:xfrm>
          <a:prstGeom prst="rect">
            <a:avLst/>
          </a:prstGeom>
          <a:solidFill>
            <a:schemeClr val="bg1">
              <a:alpha val="83000"/>
            </a:schemeClr>
          </a:solidFill>
        </p:spPr>
        <p:txBody>
          <a:bodyPr wrap="square" rtlCol="0">
            <a:spAutoFit/>
          </a:bodyPr>
          <a:lstStyle/>
          <a:p>
            <a:r>
              <a:rPr lang="de-DE" sz="2400" dirty="0"/>
              <a:t>Camping „</a:t>
            </a:r>
            <a:r>
              <a:rPr lang="de-DE" sz="2400" dirty="0" err="1"/>
              <a:t>Trieux</a:t>
            </a:r>
            <a:r>
              <a:rPr lang="de-DE" sz="2400" dirty="0"/>
              <a:t>“ oberhalb von </a:t>
            </a:r>
            <a:r>
              <a:rPr lang="de-DE" sz="2400" dirty="0" err="1"/>
              <a:t>Malonne</a:t>
            </a:r>
            <a:br>
              <a:rPr lang="de-DE" sz="2400" dirty="0"/>
            </a:br>
            <a:r>
              <a:rPr lang="de-DE" sz="2400" i="1" dirty="0" err="1"/>
              <a:t>puuuh</a:t>
            </a:r>
            <a:r>
              <a:rPr lang="de-DE" sz="2400" i="1" dirty="0"/>
              <a:t> – und noch eine beißende Steigung auf den letzten Metern…</a:t>
            </a:r>
          </a:p>
        </p:txBody>
      </p:sp>
    </p:spTree>
    <p:extLst>
      <p:ext uri="{BB962C8B-B14F-4D97-AF65-F5344CB8AC3E}">
        <p14:creationId xmlns:p14="http://schemas.microsoft.com/office/powerpoint/2010/main" val="273475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E4761B-E3BB-8FDB-58E5-C9AEA09F74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82"/>
            <a:ext cx="12192000" cy="6857118"/>
          </a:xfrm>
          <a:prstGeom prst="rect">
            <a:avLst/>
          </a:prstGeom>
        </p:spPr>
      </p:pic>
    </p:spTree>
    <p:extLst>
      <p:ext uri="{BB962C8B-B14F-4D97-AF65-F5344CB8AC3E}">
        <p14:creationId xmlns:p14="http://schemas.microsoft.com/office/powerpoint/2010/main" val="3773779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277D45C-859E-BB13-11B7-117E7A8936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46" y="0"/>
            <a:ext cx="12177954" cy="6858000"/>
          </a:xfrm>
          <a:prstGeom prst="rect">
            <a:avLst/>
          </a:prstGeom>
        </p:spPr>
      </p:pic>
      <p:sp>
        <p:nvSpPr>
          <p:cNvPr id="4" name="Textfeld 3">
            <a:extLst>
              <a:ext uri="{FF2B5EF4-FFF2-40B4-BE49-F238E27FC236}">
                <a16:creationId xmlns:a16="http://schemas.microsoft.com/office/drawing/2014/main" id="{AA909B53-77B8-4F97-4DC4-997C4A6F5299}"/>
              </a:ext>
            </a:extLst>
          </p:cNvPr>
          <p:cNvSpPr txBox="1"/>
          <p:nvPr/>
        </p:nvSpPr>
        <p:spPr>
          <a:xfrm>
            <a:off x="331546" y="5067300"/>
            <a:ext cx="10124088" cy="1569660"/>
          </a:xfrm>
          <a:prstGeom prst="rect">
            <a:avLst/>
          </a:prstGeom>
          <a:solidFill>
            <a:schemeClr val="bg1"/>
          </a:solidFill>
        </p:spPr>
        <p:txBody>
          <a:bodyPr wrap="square" rtlCol="0">
            <a:spAutoFit/>
          </a:bodyPr>
          <a:lstStyle/>
          <a:p>
            <a:r>
              <a:rPr lang="de-DE" sz="2400" i="1" dirty="0"/>
              <a:t>Und zum Abschluss des Tages noch eine wirklich gute Pizza </a:t>
            </a:r>
            <a:r>
              <a:rPr lang="de-DE" sz="2400" i="1" u="sng" dirty="0"/>
              <a:t>unten</a:t>
            </a:r>
            <a:r>
              <a:rPr lang="de-DE" sz="2400" i="1" dirty="0"/>
              <a:t>       im Ort. </a:t>
            </a:r>
            <a:br>
              <a:rPr lang="de-DE" sz="2400" i="1" dirty="0"/>
            </a:br>
            <a:r>
              <a:rPr lang="de-DE" sz="2400" i="1" dirty="0"/>
              <a:t>Da hatte der Betreiber des Campings doch recht, der mir geraten hatte, nicht in Namur sondern im Dorf zu essen – das sei weniger touristisch! </a:t>
            </a:r>
            <a:br>
              <a:rPr lang="de-DE" sz="2400" i="1" dirty="0"/>
            </a:br>
            <a:r>
              <a:rPr lang="de-DE" sz="2400" i="1" dirty="0"/>
              <a:t>Er hatte dabei allerdings nicht die Steigung der Straße erwähnt ….</a:t>
            </a:r>
          </a:p>
        </p:txBody>
      </p:sp>
      <p:pic>
        <p:nvPicPr>
          <p:cNvPr id="5" name="Grafik 4">
            <a:extLst>
              <a:ext uri="{FF2B5EF4-FFF2-40B4-BE49-F238E27FC236}">
                <a16:creationId xmlns:a16="http://schemas.microsoft.com/office/drawing/2014/main" id="{5B38D86A-8001-9877-5F67-5C30B13EC7F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8458201" y="5156200"/>
            <a:ext cx="419100" cy="393700"/>
          </a:xfrm>
          <a:prstGeom prst="rect">
            <a:avLst/>
          </a:prstGeom>
        </p:spPr>
      </p:pic>
    </p:spTree>
    <p:extLst>
      <p:ext uri="{BB962C8B-B14F-4D97-AF65-F5344CB8AC3E}">
        <p14:creationId xmlns:p14="http://schemas.microsoft.com/office/powerpoint/2010/main" val="2328615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EC4218-E0B2-C8B1-503A-19203EFC4E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433668" cy="6858000"/>
          </a:xfrm>
          <a:prstGeom prst="rect">
            <a:avLst/>
          </a:prstGeom>
        </p:spPr>
      </p:pic>
      <p:sp>
        <p:nvSpPr>
          <p:cNvPr id="2" name="Textfeld 1">
            <a:extLst>
              <a:ext uri="{FF2B5EF4-FFF2-40B4-BE49-F238E27FC236}">
                <a16:creationId xmlns:a16="http://schemas.microsoft.com/office/drawing/2014/main" id="{B58EE569-7AF9-349F-7A4A-EE7ADE0C4BDA}"/>
              </a:ext>
            </a:extLst>
          </p:cNvPr>
          <p:cNvSpPr txBox="1"/>
          <p:nvPr/>
        </p:nvSpPr>
        <p:spPr>
          <a:xfrm>
            <a:off x="324465" y="5555225"/>
            <a:ext cx="5474960" cy="1077218"/>
          </a:xfrm>
          <a:prstGeom prst="rect">
            <a:avLst/>
          </a:prstGeom>
          <a:noFill/>
        </p:spPr>
        <p:txBody>
          <a:bodyPr wrap="none" rtlCol="0">
            <a:spAutoFit/>
          </a:bodyPr>
          <a:lstStyle/>
          <a:p>
            <a:r>
              <a:rPr lang="de-DE" sz="3200" dirty="0">
                <a:solidFill>
                  <a:schemeClr val="bg1"/>
                </a:solidFill>
              </a:rPr>
              <a:t>Tag 3: </a:t>
            </a:r>
            <a:r>
              <a:rPr lang="de-DE" sz="3200" dirty="0" err="1">
                <a:solidFill>
                  <a:schemeClr val="bg1"/>
                </a:solidFill>
              </a:rPr>
              <a:t>Malonne</a:t>
            </a:r>
            <a:r>
              <a:rPr lang="de-DE" sz="3200" dirty="0">
                <a:solidFill>
                  <a:schemeClr val="bg1"/>
                </a:solidFill>
              </a:rPr>
              <a:t>- </a:t>
            </a:r>
            <a:r>
              <a:rPr lang="de-DE" sz="3200" dirty="0" err="1">
                <a:solidFill>
                  <a:schemeClr val="bg1"/>
                </a:solidFill>
              </a:rPr>
              <a:t>Biercée</a:t>
            </a:r>
            <a:r>
              <a:rPr lang="de-DE" sz="3200" dirty="0">
                <a:solidFill>
                  <a:schemeClr val="bg1"/>
                </a:solidFill>
              </a:rPr>
              <a:t> (80km)</a:t>
            </a:r>
          </a:p>
          <a:p>
            <a:r>
              <a:rPr lang="de-DE" sz="3200" dirty="0">
                <a:solidFill>
                  <a:schemeClr val="bg1"/>
                </a:solidFill>
              </a:rPr>
              <a:t>29.Mai 2023, Pfingstmontag</a:t>
            </a:r>
          </a:p>
        </p:txBody>
      </p:sp>
    </p:spTree>
    <p:extLst>
      <p:ext uri="{BB962C8B-B14F-4D97-AF65-F5344CB8AC3E}">
        <p14:creationId xmlns:p14="http://schemas.microsoft.com/office/powerpoint/2010/main" val="26688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29A051C-1F60-ACAB-5139-57EB9E011E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73670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BF723A-6919-F888-4D34-469154C92D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77954" cy="6858000"/>
          </a:xfrm>
          <a:prstGeom prst="rect">
            <a:avLst/>
          </a:prstGeom>
        </p:spPr>
      </p:pic>
      <p:sp>
        <p:nvSpPr>
          <p:cNvPr id="2" name="Textfeld 1">
            <a:extLst>
              <a:ext uri="{FF2B5EF4-FFF2-40B4-BE49-F238E27FC236}">
                <a16:creationId xmlns:a16="http://schemas.microsoft.com/office/drawing/2014/main" id="{E51A8FD2-A85B-3584-7E8C-C17C21697C22}"/>
              </a:ext>
            </a:extLst>
          </p:cNvPr>
          <p:cNvSpPr txBox="1"/>
          <p:nvPr/>
        </p:nvSpPr>
        <p:spPr>
          <a:xfrm>
            <a:off x="4206241" y="96934"/>
            <a:ext cx="7824650" cy="6664132"/>
          </a:xfrm>
          <a:prstGeom prst="rect">
            <a:avLst/>
          </a:prstGeom>
          <a:solidFill>
            <a:schemeClr val="bg1">
              <a:alpha val="95000"/>
            </a:schemeClr>
          </a:solidFill>
        </p:spPr>
        <p:txBody>
          <a:bodyPr wrap="square" rtlCol="0">
            <a:spAutoFit/>
          </a:bodyPr>
          <a:lstStyle/>
          <a:p>
            <a:pPr>
              <a:lnSpc>
                <a:spcPct val="107000"/>
              </a:lnSpc>
              <a:spcAft>
                <a:spcPts val="800"/>
              </a:spcAft>
            </a:pPr>
            <a:r>
              <a:rPr lang="de-DE" sz="2000" b="1" dirty="0">
                <a:ea typeface="Times New Roman" panose="02020603050405020304" pitchFamily="18" charset="0"/>
                <a:cs typeface="Times New Roman" panose="02020603050405020304" pitchFamily="18" charset="0"/>
              </a:rPr>
              <a:t>Abtei von </a:t>
            </a:r>
            <a:r>
              <a:rPr lang="de-DE" sz="2000" b="1" dirty="0" err="1">
                <a:ea typeface="Times New Roman" panose="02020603050405020304" pitchFamily="18" charset="0"/>
                <a:cs typeface="Times New Roman" panose="02020603050405020304" pitchFamily="18" charset="0"/>
              </a:rPr>
              <a:t>Floreffe</a:t>
            </a:r>
            <a:br>
              <a:rPr lang="de-DE" sz="2000" dirty="0">
                <a:ea typeface="Times New Roman" panose="02020603050405020304" pitchFamily="18" charset="0"/>
                <a:cs typeface="Times New Roman" panose="02020603050405020304" pitchFamily="18" charset="0"/>
              </a:rPr>
            </a:br>
            <a:r>
              <a:rPr lang="de-DE" sz="2000" dirty="0">
                <a:ea typeface="Times New Roman" panose="02020603050405020304" pitchFamily="18" charset="0"/>
                <a:cs typeface="Times New Roman" panose="02020603050405020304" pitchFamily="18" charset="0"/>
              </a:rPr>
              <a:t>I</a:t>
            </a:r>
            <a:r>
              <a:rPr lang="de-DE" sz="2000" dirty="0">
                <a:effectLst/>
                <a:ea typeface="Times New Roman" panose="02020603050405020304" pitchFamily="18" charset="0"/>
                <a:cs typeface="Times New Roman" panose="02020603050405020304" pitchFamily="18" charset="0"/>
              </a:rPr>
              <a:t>m Jahre 1121 gründete Norbert von Xanten auf Bitten des Grafen von Namur ein Kloster des gerade erst gegründeten </a:t>
            </a:r>
            <a:r>
              <a:rPr lang="de-DE" sz="2000" dirty="0" err="1">
                <a:effectLst/>
                <a:ea typeface="Times New Roman" panose="02020603050405020304" pitchFamily="18" charset="0"/>
                <a:cs typeface="Times New Roman" panose="02020603050405020304" pitchFamily="18" charset="0"/>
              </a:rPr>
              <a:t>Prämonstratenserordens</a:t>
            </a:r>
            <a:r>
              <a:rPr lang="de-DE" sz="2000" dirty="0">
                <a:effectLst/>
                <a:ea typeface="Times New Roman" panose="02020603050405020304" pitchFamily="18" charset="0"/>
                <a:cs typeface="Times New Roman" panose="02020603050405020304" pitchFamily="18" charset="0"/>
              </a:rPr>
              <a:t> in </a:t>
            </a:r>
            <a:r>
              <a:rPr lang="de-DE" sz="2000" dirty="0" err="1">
                <a:effectLst/>
                <a:ea typeface="Times New Roman" panose="02020603050405020304" pitchFamily="18" charset="0"/>
                <a:cs typeface="Times New Roman" panose="02020603050405020304" pitchFamily="18" charset="0"/>
              </a:rPr>
              <a:t>Floreffe</a:t>
            </a:r>
            <a:r>
              <a:rPr lang="de-DE" sz="2000" dirty="0">
                <a:effectLst/>
                <a:ea typeface="Times New Roman" panose="02020603050405020304" pitchFamily="18" charset="0"/>
                <a:cs typeface="Times New Roman" panose="02020603050405020304" pitchFamily="18" charset="0"/>
              </a:rPr>
              <a:t>. </a:t>
            </a:r>
            <a:r>
              <a:rPr lang="de-DE" sz="2000" dirty="0">
                <a:effectLst/>
                <a:ea typeface="Calibri" panose="020F0502020204030204" pitchFamily="34" charset="0"/>
                <a:cs typeface="Times New Roman" panose="02020603050405020304" pitchFamily="18" charset="0"/>
              </a:rPr>
              <a:t>Die Abtei wurde zwischen dem 13. und 14 </a:t>
            </a:r>
            <a:r>
              <a:rPr lang="de-DE" sz="2000" dirty="0" err="1">
                <a:effectLst/>
                <a:ea typeface="Calibri" panose="020F0502020204030204" pitchFamily="34" charset="0"/>
                <a:cs typeface="Times New Roman" panose="02020603050405020304" pitchFamily="18" charset="0"/>
              </a:rPr>
              <a:t>Jh</a:t>
            </a:r>
            <a:r>
              <a:rPr lang="de-DE" sz="2000" dirty="0">
                <a:effectLst/>
                <a:ea typeface="Calibri" panose="020F0502020204030204" pitchFamily="34" charset="0"/>
                <a:cs typeface="Times New Roman" panose="02020603050405020304" pitchFamily="18" charset="0"/>
              </a:rPr>
              <a:t> mehrfach geplündert. Dauerhafter Frieden kehrt erst im achtzehnten Jahrhundert ein, und die Äbte, die die Abtei verwalten, nutzen ihn, um die meisten der heute bestehenden Gebäude wieder aufzubauen. </a:t>
            </a:r>
            <a:r>
              <a:rPr lang="de-DE" sz="2000" dirty="0">
                <a:effectLst/>
                <a:ea typeface="Times New Roman" panose="02020603050405020304" pitchFamily="18" charset="0"/>
                <a:cs typeface="Times New Roman" panose="02020603050405020304" pitchFamily="18" charset="0"/>
              </a:rPr>
              <a:t>Die Abtei befand sich auf dem Höhepunkt ihres Wohlstands, als die Französische Revolution begann und die Abtei 1794 von den Revolutionstruppen aufgehoben und mit allem ihrem Besitz konfisziert wurde. 1797 stand sie zum Verkauf und wurde unter der Hand durch den Abt und seinen Konvent erworben. Nach dem französisch- römischen Konkordat des Jahres 1801 kehrte der Abt mit einigen Brüdern in die Abtei zurück. Die Schwierigkeiten waren jedoch unüberwindbar und die Anzahl der Brüder zu gering, so dass, nach dem Tod des letzten </a:t>
            </a:r>
            <a:r>
              <a:rPr lang="de-DE" sz="2000" dirty="0" err="1">
                <a:effectLst/>
                <a:ea typeface="Times New Roman" panose="02020603050405020304" pitchFamily="18" charset="0"/>
                <a:cs typeface="Times New Roman" panose="02020603050405020304" pitchFamily="18" charset="0"/>
              </a:rPr>
              <a:t>Konventsmitgliedes</a:t>
            </a:r>
            <a:r>
              <a:rPr lang="de-DE" sz="2000" dirty="0">
                <a:effectLst/>
                <a:ea typeface="Times New Roman" panose="02020603050405020304" pitchFamily="18" charset="0"/>
                <a:cs typeface="Times New Roman" panose="02020603050405020304" pitchFamily="18" charset="0"/>
              </a:rPr>
              <a:t> die Abtei an den Bischof von Namur fiel. Dieser etablierte in den Räumen der Abtei eine Sekundarschule, die zunächst zur Vorbereitung auf das Theologiestudium diente. Auch heute besteht noch eine Sekundarschule an diesem Ort.</a:t>
            </a:r>
            <a:br>
              <a:rPr lang="de-DE" sz="2000" dirty="0">
                <a:effectLst/>
                <a:ea typeface="Times New Roman" panose="02020603050405020304" pitchFamily="18" charset="0"/>
                <a:cs typeface="Times New Roman" panose="02020603050405020304" pitchFamily="18" charset="0"/>
              </a:rPr>
            </a:br>
            <a:r>
              <a:rPr lang="de-DE" sz="2000" dirty="0">
                <a:effectLst/>
                <a:ea typeface="Times New Roman" panose="02020603050405020304" pitchFamily="18" charset="0"/>
                <a:cs typeface="Times New Roman" panose="02020603050405020304" pitchFamily="18" charset="0"/>
              </a:rPr>
              <a:t>Auch in </a:t>
            </a:r>
            <a:r>
              <a:rPr lang="de-DE" sz="2000" dirty="0" err="1">
                <a:effectLst/>
                <a:ea typeface="Times New Roman" panose="02020603050405020304" pitchFamily="18" charset="0"/>
                <a:cs typeface="Times New Roman" panose="02020603050405020304" pitchFamily="18" charset="0"/>
              </a:rPr>
              <a:t>Floreffe</a:t>
            </a:r>
            <a:r>
              <a:rPr lang="de-DE" sz="2000" dirty="0">
                <a:effectLst/>
                <a:ea typeface="Times New Roman" panose="02020603050405020304" pitchFamily="18" charset="0"/>
                <a:cs typeface="Times New Roman" panose="02020603050405020304" pitchFamily="18" charset="0"/>
              </a:rPr>
              <a:t> wird traditionellerweise ein Abteibier gebraut – seit 1983 in Lizenz einer privaten Brauerei.</a:t>
            </a:r>
            <a:endParaRPr lang="de-DE" sz="2000" dirty="0"/>
          </a:p>
        </p:txBody>
      </p:sp>
    </p:spTree>
    <p:extLst>
      <p:ext uri="{BB962C8B-B14F-4D97-AF65-F5344CB8AC3E}">
        <p14:creationId xmlns:p14="http://schemas.microsoft.com/office/powerpoint/2010/main" val="12879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542CFB-BBFC-9EDD-ADA7-5BB0D571D9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Tree>
    <p:extLst>
      <p:ext uri="{BB962C8B-B14F-4D97-AF65-F5344CB8AC3E}">
        <p14:creationId xmlns:p14="http://schemas.microsoft.com/office/powerpoint/2010/main" val="941215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DEFF2B8-5B43-6428-CAB6-7E3909E736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84170"/>
          </a:xfrm>
          <a:prstGeom prst="rect">
            <a:avLst/>
          </a:prstGeom>
        </p:spPr>
      </p:pic>
      <p:sp>
        <p:nvSpPr>
          <p:cNvPr id="2" name="Textfeld 1">
            <a:extLst>
              <a:ext uri="{FF2B5EF4-FFF2-40B4-BE49-F238E27FC236}">
                <a16:creationId xmlns:a16="http://schemas.microsoft.com/office/drawing/2014/main" id="{71A8C3A5-1BFF-6679-DE26-F579D570D22B}"/>
              </a:ext>
            </a:extLst>
          </p:cNvPr>
          <p:cNvSpPr txBox="1"/>
          <p:nvPr/>
        </p:nvSpPr>
        <p:spPr>
          <a:xfrm>
            <a:off x="326571" y="313553"/>
            <a:ext cx="4924698" cy="1200329"/>
          </a:xfrm>
          <a:prstGeom prst="rect">
            <a:avLst/>
          </a:prstGeom>
          <a:noFill/>
        </p:spPr>
        <p:txBody>
          <a:bodyPr wrap="square" rtlCol="0">
            <a:spAutoFit/>
          </a:bodyPr>
          <a:lstStyle/>
          <a:p>
            <a:r>
              <a:rPr lang="de-DE" sz="2400" i="1" dirty="0"/>
              <a:t>Eintrittskarten zur Besichtigung kann man ab 11.00 kaufen. Ich war um 9.00 da und alle Tore standen offen ….</a:t>
            </a:r>
          </a:p>
        </p:txBody>
      </p:sp>
    </p:spTree>
    <p:extLst>
      <p:ext uri="{BB962C8B-B14F-4D97-AF65-F5344CB8AC3E}">
        <p14:creationId xmlns:p14="http://schemas.microsoft.com/office/powerpoint/2010/main" val="1257934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4AAE5C4-30B4-6B43-7F29-41BD1222A8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Tree>
    <p:extLst>
      <p:ext uri="{BB962C8B-B14F-4D97-AF65-F5344CB8AC3E}">
        <p14:creationId xmlns:p14="http://schemas.microsoft.com/office/powerpoint/2010/main" val="695367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C82B02-77B2-30C9-F737-BACC4A566F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Tree>
    <p:extLst>
      <p:ext uri="{BB962C8B-B14F-4D97-AF65-F5344CB8AC3E}">
        <p14:creationId xmlns:p14="http://schemas.microsoft.com/office/powerpoint/2010/main" val="3129295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1EAF4F4-6F69-CDCE-3081-2AC749C16F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pic>
        <p:nvPicPr>
          <p:cNvPr id="4" name="Grafik 3">
            <a:extLst>
              <a:ext uri="{FF2B5EF4-FFF2-40B4-BE49-F238E27FC236}">
                <a16:creationId xmlns:a16="http://schemas.microsoft.com/office/drawing/2014/main" id="{F3F2C254-72FD-D6D8-7FA3-33B34D1E10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764225" y="1610713"/>
            <a:ext cx="5984688" cy="3923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2E91625E-BF54-853A-8D2A-2226FECEFFFE}"/>
              </a:ext>
            </a:extLst>
          </p:cNvPr>
          <p:cNvSpPr txBox="1"/>
          <p:nvPr/>
        </p:nvSpPr>
        <p:spPr>
          <a:xfrm>
            <a:off x="4206241" y="6019020"/>
            <a:ext cx="7368364" cy="461665"/>
          </a:xfrm>
          <a:prstGeom prst="rect">
            <a:avLst/>
          </a:prstGeom>
          <a:solidFill>
            <a:schemeClr val="bg1">
              <a:alpha val="87000"/>
            </a:schemeClr>
          </a:solidFill>
        </p:spPr>
        <p:txBody>
          <a:bodyPr wrap="none" rtlCol="0">
            <a:spAutoFit/>
          </a:bodyPr>
          <a:lstStyle/>
          <a:p>
            <a:r>
              <a:rPr lang="de-DE" sz="2400" i="1" dirty="0"/>
              <a:t>Das ist das Problem, wenn es keine Kirchensteuern gibt ….</a:t>
            </a:r>
          </a:p>
        </p:txBody>
      </p:sp>
    </p:spTree>
    <p:extLst>
      <p:ext uri="{BB962C8B-B14F-4D97-AF65-F5344CB8AC3E}">
        <p14:creationId xmlns:p14="http://schemas.microsoft.com/office/powerpoint/2010/main" val="299286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A53A007-CBB2-7AD4-0422-D1914CFB42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1860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CE538-F305-A107-F9F1-BFE5C60D8F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920916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1FB5E5-9C12-0B8B-D317-3AB32CF541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839" y="225122"/>
            <a:ext cx="9596095" cy="6417389"/>
          </a:xfrm>
          <a:prstGeom prst="rect">
            <a:avLst/>
          </a:prstGeom>
          <a:ln>
            <a:noFill/>
          </a:ln>
          <a:effectLst>
            <a:outerShdw blurRad="292100" dist="139700" dir="2700000" algn="tl" rotWithShape="0">
              <a:srgbClr val="333333">
                <a:alpha val="65000"/>
              </a:srgbClr>
            </a:outerShdw>
          </a:effectLst>
        </p:spPr>
      </p:pic>
      <p:sp>
        <p:nvSpPr>
          <p:cNvPr id="2" name="Textfeld 1">
            <a:extLst>
              <a:ext uri="{FF2B5EF4-FFF2-40B4-BE49-F238E27FC236}">
                <a16:creationId xmlns:a16="http://schemas.microsoft.com/office/drawing/2014/main" id="{73ABB39D-5B32-0299-3094-08302E9B04C1}"/>
              </a:ext>
            </a:extLst>
          </p:cNvPr>
          <p:cNvSpPr txBox="1"/>
          <p:nvPr/>
        </p:nvSpPr>
        <p:spPr>
          <a:xfrm>
            <a:off x="10061066" y="5565293"/>
            <a:ext cx="1895455" cy="1077218"/>
          </a:xfrm>
          <a:prstGeom prst="rect">
            <a:avLst/>
          </a:prstGeom>
          <a:noFill/>
        </p:spPr>
        <p:txBody>
          <a:bodyPr wrap="none" rtlCol="0">
            <a:spAutoFit/>
          </a:bodyPr>
          <a:lstStyle/>
          <a:p>
            <a:r>
              <a:rPr lang="de-DE" sz="3200" dirty="0"/>
              <a:t>Weiße </a:t>
            </a:r>
            <a:br>
              <a:rPr lang="de-DE" sz="3200" dirty="0"/>
            </a:br>
            <a:r>
              <a:rPr lang="de-DE" sz="3200" dirty="0"/>
              <a:t>Fetthenne</a:t>
            </a:r>
          </a:p>
        </p:txBody>
      </p:sp>
    </p:spTree>
    <p:extLst>
      <p:ext uri="{BB962C8B-B14F-4D97-AF65-F5344CB8AC3E}">
        <p14:creationId xmlns:p14="http://schemas.microsoft.com/office/powerpoint/2010/main" val="3897243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D19D4E-B0A7-066C-9B86-B1AB1B3B7FC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156"/>
          <a:stretch/>
        </p:blipFill>
        <p:spPr>
          <a:xfrm>
            <a:off x="-1" y="-142239"/>
            <a:ext cx="12192001" cy="7000240"/>
          </a:xfrm>
          <a:prstGeom prst="rect">
            <a:avLst/>
          </a:prstGeom>
        </p:spPr>
      </p:pic>
      <p:sp>
        <p:nvSpPr>
          <p:cNvPr id="2" name="Textfeld 1">
            <a:extLst>
              <a:ext uri="{FF2B5EF4-FFF2-40B4-BE49-F238E27FC236}">
                <a16:creationId xmlns:a16="http://schemas.microsoft.com/office/drawing/2014/main" id="{975402AF-90AF-5F6C-C9A5-8074E8BCE823}"/>
              </a:ext>
            </a:extLst>
          </p:cNvPr>
          <p:cNvSpPr txBox="1"/>
          <p:nvPr/>
        </p:nvSpPr>
        <p:spPr>
          <a:xfrm>
            <a:off x="235131" y="5434148"/>
            <a:ext cx="2680477" cy="1200329"/>
          </a:xfrm>
          <a:prstGeom prst="rect">
            <a:avLst/>
          </a:prstGeom>
          <a:noFill/>
        </p:spPr>
        <p:txBody>
          <a:bodyPr wrap="none" rtlCol="0">
            <a:spAutoFit/>
          </a:bodyPr>
          <a:lstStyle/>
          <a:p>
            <a:r>
              <a:rPr lang="de-DE" sz="3600" dirty="0">
                <a:solidFill>
                  <a:schemeClr val="bg1"/>
                </a:solidFill>
              </a:rPr>
              <a:t>Scharfer </a:t>
            </a:r>
            <a:br>
              <a:rPr lang="de-DE" sz="3600" dirty="0">
                <a:solidFill>
                  <a:schemeClr val="bg1"/>
                </a:solidFill>
              </a:rPr>
            </a:br>
            <a:r>
              <a:rPr lang="de-DE" sz="3600" dirty="0">
                <a:solidFill>
                  <a:schemeClr val="bg1"/>
                </a:solidFill>
              </a:rPr>
              <a:t>Mauerpfeffer</a:t>
            </a:r>
          </a:p>
        </p:txBody>
      </p:sp>
    </p:spTree>
    <p:extLst>
      <p:ext uri="{BB962C8B-B14F-4D97-AF65-F5344CB8AC3E}">
        <p14:creationId xmlns:p14="http://schemas.microsoft.com/office/powerpoint/2010/main" val="3179871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703D3A3-DFD0-FF24-996D-7CB96A2686C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200420" cy="6858000"/>
          </a:xfrm>
          <a:prstGeom prst="rect">
            <a:avLst/>
          </a:prstGeom>
        </p:spPr>
      </p:pic>
      <p:sp>
        <p:nvSpPr>
          <p:cNvPr id="2" name="Textfeld 1">
            <a:extLst>
              <a:ext uri="{FF2B5EF4-FFF2-40B4-BE49-F238E27FC236}">
                <a16:creationId xmlns:a16="http://schemas.microsoft.com/office/drawing/2014/main" id="{A036334A-47DB-B33A-0CDE-E3337ED7D4D8}"/>
              </a:ext>
            </a:extLst>
          </p:cNvPr>
          <p:cNvSpPr txBox="1"/>
          <p:nvPr/>
        </p:nvSpPr>
        <p:spPr>
          <a:xfrm>
            <a:off x="9104811" y="5878285"/>
            <a:ext cx="2634567" cy="769441"/>
          </a:xfrm>
          <a:prstGeom prst="rect">
            <a:avLst/>
          </a:prstGeom>
          <a:noFill/>
        </p:spPr>
        <p:txBody>
          <a:bodyPr wrap="none" rtlCol="0">
            <a:spAutoFit/>
          </a:bodyPr>
          <a:lstStyle/>
          <a:p>
            <a:r>
              <a:rPr lang="de-DE" sz="4400" dirty="0">
                <a:solidFill>
                  <a:schemeClr val="bg1"/>
                </a:solidFill>
              </a:rPr>
              <a:t>Hundsrose</a:t>
            </a:r>
          </a:p>
        </p:txBody>
      </p:sp>
    </p:spTree>
    <p:extLst>
      <p:ext uri="{BB962C8B-B14F-4D97-AF65-F5344CB8AC3E}">
        <p14:creationId xmlns:p14="http://schemas.microsoft.com/office/powerpoint/2010/main" val="874968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7D6534F-E2F6-781C-DC59-CA7CA412B97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3CB713D5-7C73-C43B-7B5E-81762E9766CB}"/>
              </a:ext>
            </a:extLst>
          </p:cNvPr>
          <p:cNvSpPr txBox="1"/>
          <p:nvPr/>
        </p:nvSpPr>
        <p:spPr>
          <a:xfrm>
            <a:off x="8268790" y="5878287"/>
            <a:ext cx="3438762" cy="646331"/>
          </a:xfrm>
          <a:prstGeom prst="rect">
            <a:avLst/>
          </a:prstGeom>
          <a:solidFill>
            <a:schemeClr val="bg1">
              <a:alpha val="69000"/>
            </a:schemeClr>
          </a:solidFill>
        </p:spPr>
        <p:txBody>
          <a:bodyPr wrap="none" rtlCol="0">
            <a:spAutoFit/>
          </a:bodyPr>
          <a:lstStyle/>
          <a:p>
            <a:r>
              <a:rPr lang="de-DE" sz="3600" dirty="0"/>
              <a:t>Rote Spornblume</a:t>
            </a:r>
          </a:p>
        </p:txBody>
      </p:sp>
    </p:spTree>
    <p:extLst>
      <p:ext uri="{BB962C8B-B14F-4D97-AF65-F5344CB8AC3E}">
        <p14:creationId xmlns:p14="http://schemas.microsoft.com/office/powerpoint/2010/main" val="4270730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0593D81-2FC2-8F6B-5D55-F2BADA0483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71120"/>
            <a:ext cx="12192001" cy="6929120"/>
          </a:xfrm>
          <a:prstGeom prst="rect">
            <a:avLst/>
          </a:prstGeom>
        </p:spPr>
      </p:pic>
      <p:pic>
        <p:nvPicPr>
          <p:cNvPr id="6" name="Grafik 5">
            <a:extLst>
              <a:ext uri="{FF2B5EF4-FFF2-40B4-BE49-F238E27FC236}">
                <a16:creationId xmlns:a16="http://schemas.microsoft.com/office/drawing/2014/main" id="{DAF3A007-552B-4725-DF85-FBAD7DE5D8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2320" y="1011043"/>
            <a:ext cx="7305040" cy="55674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feld 1">
            <a:extLst>
              <a:ext uri="{FF2B5EF4-FFF2-40B4-BE49-F238E27FC236}">
                <a16:creationId xmlns:a16="http://schemas.microsoft.com/office/drawing/2014/main" id="{6B52A2A9-EE6C-45AF-9510-EC76936882CF}"/>
              </a:ext>
            </a:extLst>
          </p:cNvPr>
          <p:cNvSpPr txBox="1"/>
          <p:nvPr/>
        </p:nvSpPr>
        <p:spPr>
          <a:xfrm>
            <a:off x="365760" y="195943"/>
            <a:ext cx="3262624" cy="1077218"/>
          </a:xfrm>
          <a:prstGeom prst="rect">
            <a:avLst/>
          </a:prstGeom>
          <a:noFill/>
        </p:spPr>
        <p:txBody>
          <a:bodyPr wrap="none" rtlCol="0">
            <a:spAutoFit/>
          </a:bodyPr>
          <a:lstStyle/>
          <a:p>
            <a:r>
              <a:rPr lang="de-DE" sz="3200" dirty="0"/>
              <a:t>Recycling – </a:t>
            </a:r>
            <a:br>
              <a:rPr lang="de-DE" sz="3200" dirty="0"/>
            </a:br>
            <a:r>
              <a:rPr lang="de-DE" sz="3200" dirty="0"/>
              <a:t>Aluminium-Würfel</a:t>
            </a:r>
          </a:p>
        </p:txBody>
      </p:sp>
    </p:spTree>
    <p:extLst>
      <p:ext uri="{BB962C8B-B14F-4D97-AF65-F5344CB8AC3E}">
        <p14:creationId xmlns:p14="http://schemas.microsoft.com/office/powerpoint/2010/main" val="407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250"/>
                                        <p:tgtEl>
                                          <p:spTgt spid="6"/>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BFD9B6D-D63C-BFE4-46D9-C0A2075B0E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6245"/>
            <a:ext cx="12273280" cy="6884245"/>
          </a:xfrm>
          <a:prstGeom prst="rect">
            <a:avLst/>
          </a:prstGeom>
        </p:spPr>
      </p:pic>
    </p:spTree>
    <p:extLst>
      <p:ext uri="{BB962C8B-B14F-4D97-AF65-F5344CB8AC3E}">
        <p14:creationId xmlns:p14="http://schemas.microsoft.com/office/powerpoint/2010/main" val="594508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CC2347A-6A5F-4009-E37D-FC471CD01B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365" y="239661"/>
            <a:ext cx="5212563" cy="3475042"/>
          </a:xfrm>
          <a:prstGeom prst="rect">
            <a:avLst/>
          </a:prstGeom>
          <a:solidFill>
            <a:schemeClr val="accent1">
              <a:lumMod val="40000"/>
              <a:lumOff val="60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16A31C16-C350-75E2-F20B-3640D1361C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418164" y="1336207"/>
            <a:ext cx="4263449" cy="3038543"/>
          </a:xfrm>
          <a:prstGeom prst="rect">
            <a:avLst/>
          </a:prstGeom>
          <a:solidFill>
            <a:schemeClr val="accent1">
              <a:lumMod val="40000"/>
              <a:lumOff val="60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a:extLst>
              <a:ext uri="{FF2B5EF4-FFF2-40B4-BE49-F238E27FC236}">
                <a16:creationId xmlns:a16="http://schemas.microsoft.com/office/drawing/2014/main" id="{77882B51-7F50-3B0F-C04E-6C40FB2B5B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948349" y="1134862"/>
            <a:ext cx="4469319" cy="2979546"/>
          </a:xfrm>
          <a:prstGeom prst="rect">
            <a:avLst/>
          </a:prstGeom>
          <a:solidFill>
            <a:schemeClr val="accent1">
              <a:lumMod val="40000"/>
              <a:lumOff val="60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04B8B233-A58A-3E23-0570-2323A8565E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562" y="3356068"/>
            <a:ext cx="4893407" cy="3262271"/>
          </a:xfrm>
          <a:prstGeom prst="rect">
            <a:avLst/>
          </a:prstGeom>
          <a:solidFill>
            <a:schemeClr val="accent1">
              <a:lumMod val="40000"/>
              <a:lumOff val="60000"/>
            </a:scheme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E73C8929-C05B-8056-DF5E-D9D0526F5F21}"/>
              </a:ext>
            </a:extLst>
          </p:cNvPr>
          <p:cNvSpPr txBox="1"/>
          <p:nvPr/>
        </p:nvSpPr>
        <p:spPr>
          <a:xfrm>
            <a:off x="6155033" y="5135287"/>
            <a:ext cx="5874601" cy="1446550"/>
          </a:xfrm>
          <a:prstGeom prst="rect">
            <a:avLst/>
          </a:prstGeom>
          <a:noFill/>
        </p:spPr>
        <p:txBody>
          <a:bodyPr wrap="square" rtlCol="0">
            <a:spAutoFit/>
          </a:bodyPr>
          <a:lstStyle/>
          <a:p>
            <a:r>
              <a:rPr lang="de-DE" sz="2200" b="1" i="1" dirty="0"/>
              <a:t>Charleroi</a:t>
            </a:r>
            <a:r>
              <a:rPr lang="de-DE" sz="2200" i="1" dirty="0"/>
              <a:t> – das Zentrum mit Bahnhofsbereich ist eine einzige Großbaustelle zur Stadterneuerung – das Problem ist nur, dass so gut wie kein Geschäft und nur eine Bar diese Baustelle überlebt hat …..</a:t>
            </a:r>
          </a:p>
        </p:txBody>
      </p:sp>
      <p:pic>
        <p:nvPicPr>
          <p:cNvPr id="10" name="Grafik 9">
            <a:extLst>
              <a:ext uri="{FF2B5EF4-FFF2-40B4-BE49-F238E27FC236}">
                <a16:creationId xmlns:a16="http://schemas.microsoft.com/office/drawing/2014/main" id="{814D363A-54C9-09CF-715C-1F757D084E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6172888">
            <a:off x="5246231" y="249819"/>
            <a:ext cx="7568771" cy="668094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4354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anim calcmode="lin" valueType="num">
                                      <p:cBhvr>
                                        <p:cTn id="9" dur="1250" fill="hold"/>
                                        <p:tgtEl>
                                          <p:spTgt spid="10"/>
                                        </p:tgtEl>
                                        <p:attrNameLst>
                                          <p:attrName>style.rotation</p:attrName>
                                        </p:attrNameLst>
                                      </p:cBhvr>
                                      <p:tavLst>
                                        <p:tav tm="0">
                                          <p:val>
                                            <p:fltVal val="360"/>
                                          </p:val>
                                        </p:tav>
                                        <p:tav tm="100000">
                                          <p:val>
                                            <p:fltVal val="0"/>
                                          </p:val>
                                        </p:tav>
                                      </p:tavLst>
                                    </p:anim>
                                    <p:animEffect transition="in" filter="fade">
                                      <p:cBhvr>
                                        <p:cTn id="10"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99000"/>
          </a:schemeClr>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3238927-563B-5F93-B2C5-9EE5344B29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450228" y="1395241"/>
            <a:ext cx="6326659" cy="4217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814D363A-54C9-09CF-715C-1F757D084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172888">
            <a:off x="4366106" y="465567"/>
            <a:ext cx="8032827" cy="709056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Grafik 13">
            <a:extLst>
              <a:ext uri="{FF2B5EF4-FFF2-40B4-BE49-F238E27FC236}">
                <a16:creationId xmlns:a16="http://schemas.microsoft.com/office/drawing/2014/main" id="{8767024B-D70A-0B1D-99B9-A26FB56BD9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547" y="265671"/>
            <a:ext cx="6553652" cy="4369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feld 14">
            <a:extLst>
              <a:ext uri="{FF2B5EF4-FFF2-40B4-BE49-F238E27FC236}">
                <a16:creationId xmlns:a16="http://schemas.microsoft.com/office/drawing/2014/main" id="{73BFC14B-B44D-E853-0FBC-38B2BC7A0143}"/>
              </a:ext>
            </a:extLst>
          </p:cNvPr>
          <p:cNvSpPr txBox="1"/>
          <p:nvPr/>
        </p:nvSpPr>
        <p:spPr>
          <a:xfrm>
            <a:off x="298086" y="4807225"/>
            <a:ext cx="6666386" cy="1785104"/>
          </a:xfrm>
          <a:prstGeom prst="rect">
            <a:avLst/>
          </a:prstGeom>
          <a:noFill/>
        </p:spPr>
        <p:txBody>
          <a:bodyPr wrap="square" rtlCol="0">
            <a:spAutoFit/>
          </a:bodyPr>
          <a:lstStyle/>
          <a:p>
            <a:r>
              <a:rPr lang="de-DE" sz="2200" i="1" dirty="0"/>
              <a:t>Ziemlich enttäuscht von der Stadt (oder besser: die Stadt entspricht dem Ruf, der ihr vorauseilt …), wollte ich das  Industriemuseum an der ehemaligen Zeche „Bois du </a:t>
            </a:r>
            <a:r>
              <a:rPr lang="de-DE" sz="2200" i="1" dirty="0" err="1"/>
              <a:t>Cazier</a:t>
            </a:r>
            <a:r>
              <a:rPr lang="de-DE" sz="2200" i="1" dirty="0"/>
              <a:t>“ besichtigen: geöffnet an Sonn- und Feiertagen, montags geschlossen. Pfingstmontag ist Feiertag …..</a:t>
            </a:r>
          </a:p>
        </p:txBody>
      </p:sp>
    </p:spTree>
    <p:extLst>
      <p:ext uri="{BB962C8B-B14F-4D97-AF65-F5344CB8AC3E}">
        <p14:creationId xmlns:p14="http://schemas.microsoft.com/office/powerpoint/2010/main" val="171116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after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 calcmode="lin" valueType="num">
                                      <p:cBhvr>
                                        <p:cTn id="8" dur="500"/>
                                        <p:tgtEl>
                                          <p:spTgt spid="10"/>
                                        </p:tgtEl>
                                        <p:attrNameLst>
                                          <p:attrName>style.rotation</p:attrName>
                                        </p:attrNameLst>
                                      </p:cBhvr>
                                      <p:tavLst>
                                        <p:tav tm="0">
                                          <p:val>
                                            <p:fltVal val="0"/>
                                          </p:val>
                                        </p:tav>
                                        <p:tav tm="100000">
                                          <p:val>
                                            <p:fltVal val="90"/>
                                          </p:val>
                                        </p:tav>
                                      </p:tavLst>
                                    </p:anim>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25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B63562F-72A7-E6FC-6BC2-B75EE78510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657" y="283799"/>
            <a:ext cx="7394673" cy="5432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BBC0F0D8-4A40-87C4-B560-17D9A87EE1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93"/>
          <a:stretch/>
        </p:blipFill>
        <p:spPr>
          <a:xfrm rot="5400000">
            <a:off x="7096358" y="1346289"/>
            <a:ext cx="5406023" cy="3334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3CA8B349-2289-210F-B221-C2FF04B489BE}"/>
              </a:ext>
            </a:extLst>
          </p:cNvPr>
          <p:cNvSpPr txBox="1"/>
          <p:nvPr/>
        </p:nvSpPr>
        <p:spPr>
          <a:xfrm>
            <a:off x="284794" y="5831220"/>
            <a:ext cx="11743856" cy="830997"/>
          </a:xfrm>
          <a:prstGeom prst="rect">
            <a:avLst/>
          </a:prstGeom>
          <a:noFill/>
        </p:spPr>
        <p:txBody>
          <a:bodyPr wrap="none" rtlCol="0">
            <a:spAutoFit/>
          </a:bodyPr>
          <a:lstStyle/>
          <a:p>
            <a:r>
              <a:rPr lang="de-DE" sz="2400" i="1" dirty="0"/>
              <a:t>Man hätte es ja fast erwarten können – Montag ist wichtiger als Feiertag: alles geschlossen,</a:t>
            </a:r>
          </a:p>
          <a:p>
            <a:r>
              <a:rPr lang="de-DE" sz="2400" i="1" dirty="0"/>
              <a:t>Und so waren das die einzigen Blicke, die ich erhaschen konnte …</a:t>
            </a:r>
          </a:p>
        </p:txBody>
      </p:sp>
    </p:spTree>
    <p:extLst>
      <p:ext uri="{BB962C8B-B14F-4D97-AF65-F5344CB8AC3E}">
        <p14:creationId xmlns:p14="http://schemas.microsoft.com/office/powerpoint/2010/main" val="2693941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E4388E5-DB50-AEEC-0F0A-DAA00EB818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7023" y="0"/>
            <a:ext cx="12177953" cy="6857999"/>
          </a:xfrm>
          <a:prstGeom prst="rect">
            <a:avLst/>
          </a:prstGeom>
        </p:spPr>
      </p:pic>
    </p:spTree>
    <p:extLst>
      <p:ext uri="{BB962C8B-B14F-4D97-AF65-F5344CB8AC3E}">
        <p14:creationId xmlns:p14="http://schemas.microsoft.com/office/powerpoint/2010/main" val="347973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16BC632-AAB2-5EC1-47FC-8D0E825ECA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65496" cy="6858000"/>
          </a:xfrm>
          <a:prstGeom prst="rect">
            <a:avLst/>
          </a:prstGeom>
        </p:spPr>
      </p:pic>
      <p:sp>
        <p:nvSpPr>
          <p:cNvPr id="4" name="Textfeld 3">
            <a:extLst>
              <a:ext uri="{FF2B5EF4-FFF2-40B4-BE49-F238E27FC236}">
                <a16:creationId xmlns:a16="http://schemas.microsoft.com/office/drawing/2014/main" id="{A2E46A5D-C13C-C363-424B-AAD966AFC491}"/>
              </a:ext>
            </a:extLst>
          </p:cNvPr>
          <p:cNvSpPr txBox="1"/>
          <p:nvPr/>
        </p:nvSpPr>
        <p:spPr>
          <a:xfrm>
            <a:off x="7454900" y="5422900"/>
            <a:ext cx="4470400" cy="1200329"/>
          </a:xfrm>
          <a:prstGeom prst="rect">
            <a:avLst/>
          </a:prstGeom>
          <a:noFill/>
        </p:spPr>
        <p:txBody>
          <a:bodyPr wrap="square" rtlCol="0">
            <a:spAutoFit/>
          </a:bodyPr>
          <a:lstStyle/>
          <a:p>
            <a:r>
              <a:rPr lang="de-DE" sz="2400" i="1" dirty="0">
                <a:solidFill>
                  <a:schemeClr val="bg1"/>
                </a:solidFill>
              </a:rPr>
              <a:t>Uff – mindestens 15 km hinter Lüttich hab ich endlich das Gefühl aus der Stadt raus zu sein !</a:t>
            </a:r>
          </a:p>
        </p:txBody>
      </p:sp>
    </p:spTree>
    <p:extLst>
      <p:ext uri="{BB962C8B-B14F-4D97-AF65-F5344CB8AC3E}">
        <p14:creationId xmlns:p14="http://schemas.microsoft.com/office/powerpoint/2010/main" val="114182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7E017AB-9784-2C06-AAEF-E098B65D30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Grafik 6">
            <a:extLst>
              <a:ext uri="{FF2B5EF4-FFF2-40B4-BE49-F238E27FC236}">
                <a16:creationId xmlns:a16="http://schemas.microsoft.com/office/drawing/2014/main" id="{A5419153-A525-0788-9E6D-C56C068B18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98"/>
          <a:stretch/>
        </p:blipFill>
        <p:spPr>
          <a:xfrm rot="5400000" flipV="1">
            <a:off x="5411142" y="583266"/>
            <a:ext cx="6805324" cy="5008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feld 7">
            <a:extLst>
              <a:ext uri="{FF2B5EF4-FFF2-40B4-BE49-F238E27FC236}">
                <a16:creationId xmlns:a16="http://schemas.microsoft.com/office/drawing/2014/main" id="{B1B990F8-23CA-BB35-4266-93B658ADCC25}"/>
              </a:ext>
            </a:extLst>
          </p:cNvPr>
          <p:cNvSpPr txBox="1"/>
          <p:nvPr/>
        </p:nvSpPr>
        <p:spPr>
          <a:xfrm>
            <a:off x="3453063" y="5566188"/>
            <a:ext cx="8544483" cy="1107996"/>
          </a:xfrm>
          <a:prstGeom prst="rect">
            <a:avLst/>
          </a:prstGeom>
          <a:solidFill>
            <a:schemeClr val="accent1">
              <a:lumMod val="40000"/>
              <a:lumOff val="60000"/>
              <a:alpha val="95000"/>
            </a:schemeClr>
          </a:solidFill>
          <a:ln>
            <a:solidFill>
              <a:srgbClr val="000000"/>
            </a:solidFill>
          </a:ln>
        </p:spPr>
        <p:txBody>
          <a:bodyPr wrap="square" rtlCol="0">
            <a:spAutoFit/>
          </a:bodyPr>
          <a:lstStyle/>
          <a:p>
            <a:r>
              <a:rPr lang="de-DE" sz="2200" i="1" dirty="0"/>
              <a:t>Auch hinter Charleroi – weiter der </a:t>
            </a:r>
            <a:r>
              <a:rPr lang="de-DE" sz="2200" i="1" dirty="0" err="1"/>
              <a:t>Sambre</a:t>
            </a:r>
            <a:r>
              <a:rPr lang="de-DE" sz="2200" i="1" dirty="0"/>
              <a:t> folgend – sehe ich zunächst vor allem verfallene Industrieanlagen. In den Vororten von Charleroi selbst habe ich mich aus eben diesen Gründen nicht getraut zu fotografieren </a:t>
            </a:r>
          </a:p>
        </p:txBody>
      </p:sp>
    </p:spTree>
    <p:extLst>
      <p:ext uri="{BB962C8B-B14F-4D97-AF65-F5344CB8AC3E}">
        <p14:creationId xmlns:p14="http://schemas.microsoft.com/office/powerpoint/2010/main" val="310115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BF5A69-CC48-C3CD-3A79-A54C7E5473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grpSp>
        <p:nvGrpSpPr>
          <p:cNvPr id="8" name="Gruppieren 7">
            <a:extLst>
              <a:ext uri="{FF2B5EF4-FFF2-40B4-BE49-F238E27FC236}">
                <a16:creationId xmlns:a16="http://schemas.microsoft.com/office/drawing/2014/main" id="{B8AC62CA-8CCB-939C-3836-ECE3A539F84B}"/>
              </a:ext>
            </a:extLst>
          </p:cNvPr>
          <p:cNvGrpSpPr/>
          <p:nvPr/>
        </p:nvGrpSpPr>
        <p:grpSpPr>
          <a:xfrm>
            <a:off x="212722" y="2476240"/>
            <a:ext cx="3662918" cy="4267766"/>
            <a:chOff x="212722" y="2476240"/>
            <a:chExt cx="3662918" cy="4267766"/>
          </a:xfrm>
        </p:grpSpPr>
        <p:pic>
          <p:nvPicPr>
            <p:cNvPr id="3" name="Grafik 2">
              <a:extLst>
                <a:ext uri="{FF2B5EF4-FFF2-40B4-BE49-F238E27FC236}">
                  <a16:creationId xmlns:a16="http://schemas.microsoft.com/office/drawing/2014/main" id="{6179AB93-A6F9-2A12-7108-C542E9F288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38601" y="3127563"/>
              <a:ext cx="4148084" cy="2845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3ECA1586-0302-D0BA-7363-70019F471875}"/>
                </a:ext>
              </a:extLst>
            </p:cNvPr>
            <p:cNvSpPr txBox="1"/>
            <p:nvPr/>
          </p:nvSpPr>
          <p:spPr>
            <a:xfrm>
              <a:off x="536264" y="6282341"/>
              <a:ext cx="3339376" cy="461665"/>
            </a:xfrm>
            <a:prstGeom prst="rect">
              <a:avLst/>
            </a:prstGeom>
            <a:solidFill>
              <a:schemeClr val="bg1">
                <a:alpha val="78000"/>
              </a:schemeClr>
            </a:solidFill>
            <a:ln>
              <a:solidFill>
                <a:srgbClr val="000000"/>
              </a:solidFill>
            </a:ln>
          </p:spPr>
          <p:txBody>
            <a:bodyPr wrap="none" rtlCol="0">
              <a:spAutoFit/>
            </a:bodyPr>
            <a:lstStyle/>
            <a:p>
              <a:r>
                <a:rPr lang="de-DE" sz="2400" dirty="0" err="1"/>
                <a:t>Landelles</a:t>
              </a:r>
              <a:r>
                <a:rPr lang="de-DE" sz="2400" dirty="0"/>
                <a:t> – Schleuse </a:t>
              </a:r>
              <a:r>
                <a:rPr lang="de-DE" sz="2400" dirty="0" err="1"/>
                <a:t>Nr</a:t>
              </a:r>
              <a:r>
                <a:rPr lang="de-DE" sz="2400" dirty="0"/>
                <a:t> 9</a:t>
              </a:r>
            </a:p>
          </p:txBody>
        </p:sp>
      </p:grpSp>
    </p:spTree>
    <p:extLst>
      <p:ext uri="{BB962C8B-B14F-4D97-AF65-F5344CB8AC3E}">
        <p14:creationId xmlns:p14="http://schemas.microsoft.com/office/powerpoint/2010/main" val="269237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50F580-32F9-18C5-89A1-C401F76691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Tree>
    <p:extLst>
      <p:ext uri="{BB962C8B-B14F-4D97-AF65-F5344CB8AC3E}">
        <p14:creationId xmlns:p14="http://schemas.microsoft.com/office/powerpoint/2010/main" val="205556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9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4400000" scaled="0"/>
        </a:gra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EA82091-4591-0889-A7C9-09BE5E0027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077" y="492119"/>
            <a:ext cx="11605846" cy="4542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85715A9E-5D10-BE5F-C53A-87D5F5C1A257}"/>
              </a:ext>
            </a:extLst>
          </p:cNvPr>
          <p:cNvSpPr txBox="1"/>
          <p:nvPr/>
        </p:nvSpPr>
        <p:spPr>
          <a:xfrm>
            <a:off x="438411" y="5411774"/>
            <a:ext cx="2535374" cy="954107"/>
          </a:xfrm>
          <a:prstGeom prst="rect">
            <a:avLst/>
          </a:prstGeom>
          <a:noFill/>
        </p:spPr>
        <p:txBody>
          <a:bodyPr wrap="none" rtlCol="0">
            <a:spAutoFit/>
          </a:bodyPr>
          <a:lstStyle/>
          <a:p>
            <a:r>
              <a:rPr lang="de-DE" sz="2800" dirty="0" err="1">
                <a:effectLst/>
              </a:rPr>
              <a:t>Abbaye</a:t>
            </a:r>
            <a:r>
              <a:rPr lang="de-DE" sz="2800" dirty="0">
                <a:effectLst/>
              </a:rPr>
              <a:t> </a:t>
            </a:r>
            <a:r>
              <a:rPr lang="de-DE" sz="2800" dirty="0" err="1">
                <a:effectLst/>
              </a:rPr>
              <a:t>d'Aulne</a:t>
            </a:r>
            <a:endParaRPr lang="de-DE" sz="2800" dirty="0">
              <a:effectLst/>
            </a:endParaRPr>
          </a:p>
          <a:p>
            <a:endParaRPr lang="de-DE" sz="2800" dirty="0"/>
          </a:p>
        </p:txBody>
      </p:sp>
    </p:spTree>
    <p:extLst>
      <p:ext uri="{BB962C8B-B14F-4D97-AF65-F5344CB8AC3E}">
        <p14:creationId xmlns:p14="http://schemas.microsoft.com/office/powerpoint/2010/main" val="3262119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10A3EBB-7DE5-D191-50F8-ADB10897F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52156" y="994905"/>
            <a:ext cx="5956473" cy="4467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4FB40191-3C17-50E1-CABD-4964DECC0F82}"/>
              </a:ext>
            </a:extLst>
          </p:cNvPr>
          <p:cNvSpPr txBox="1"/>
          <p:nvPr/>
        </p:nvSpPr>
        <p:spPr>
          <a:xfrm>
            <a:off x="5250424" y="433226"/>
            <a:ext cx="6812595" cy="6278642"/>
          </a:xfrm>
          <a:prstGeom prst="rect">
            <a:avLst/>
          </a:prstGeom>
          <a:noFill/>
        </p:spPr>
        <p:txBody>
          <a:bodyPr wrap="square" rtlCol="0">
            <a:spAutoFit/>
          </a:bodyPr>
          <a:lstStyle/>
          <a:p>
            <a:r>
              <a:rPr lang="de-DE" sz="2200" b="1" dirty="0" err="1"/>
              <a:t>Abbaye</a:t>
            </a:r>
            <a:r>
              <a:rPr lang="de-DE" sz="2200" b="1" dirty="0"/>
              <a:t> </a:t>
            </a:r>
            <a:r>
              <a:rPr lang="de-DE" sz="2200" b="1" dirty="0" err="1"/>
              <a:t>d‘Aulne</a:t>
            </a:r>
            <a:r>
              <a:rPr lang="de-DE" sz="2200" b="1" dirty="0"/>
              <a:t> </a:t>
            </a:r>
          </a:p>
          <a:p>
            <a:r>
              <a:rPr lang="de-DE" sz="2000" dirty="0"/>
              <a:t>Das Kloster wurde 665 vom </a:t>
            </a:r>
            <a:r>
              <a:rPr lang="de-DE" sz="2000" dirty="0">
                <a:effectLst/>
                <a:latin typeface="Calibri" panose="020F0502020204030204" pitchFamily="34" charset="0"/>
                <a:ea typeface="Calibri" panose="020F0502020204030204" pitchFamily="34" charset="0"/>
                <a:cs typeface="Times New Roman" panose="02020603050405020304" pitchFamily="18" charset="0"/>
              </a:rPr>
              <a:t>später heiliggesprochenen </a:t>
            </a:r>
            <a:r>
              <a:rPr lang="de-DE" sz="2000" dirty="0" err="1">
                <a:effectLst/>
                <a:latin typeface="Calibri" panose="020F0502020204030204" pitchFamily="34" charset="0"/>
                <a:ea typeface="Calibri" panose="020F0502020204030204" pitchFamily="34" charset="0"/>
                <a:cs typeface="Times New Roman" panose="02020603050405020304" pitchFamily="18" charset="0"/>
              </a:rPr>
              <a:t>Landelin</a:t>
            </a:r>
            <a:r>
              <a:rPr lang="de-DE" sz="2000" dirty="0">
                <a:effectLst/>
                <a:latin typeface="Calibri" panose="020F0502020204030204" pitchFamily="34" charset="0"/>
                <a:ea typeface="Calibri" panose="020F0502020204030204" pitchFamily="34" charset="0"/>
                <a:cs typeface="Times New Roman" panose="02020603050405020304" pitchFamily="18" charset="0"/>
              </a:rPr>
              <a:t> von Crespin als Benediktinerkloster gegründet, nachdem er aus der wenige Kilometer entfernten Abtei Lobbes fortgegangen war. Er stattete das neue Kloster mit von den merowingischen Frankenkönigen geschenktem Grundbesitz aus. Die Benediktiner blieben bis ca. 974. Es bestand die ganze Zeit über eine enge Beziehung zum Mutterkloster in Lobbes. Nach einem kurzen  Intermezzo durch Augustiner Chorherren</a:t>
            </a:r>
            <a:r>
              <a:rPr lang="de-DE" sz="2000" dirty="0">
                <a:latin typeface="Calibri" panose="020F0502020204030204" pitchFamily="34" charset="0"/>
                <a:ea typeface="Calibri" panose="020F0502020204030204" pitchFamily="34" charset="0"/>
                <a:cs typeface="Times New Roman" panose="02020603050405020304" pitchFamily="18" charset="0"/>
              </a:rPr>
              <a:t> wurden diese auf Betreiben des Bischofs von Lüttich verjagt und das Kloster wurde </a:t>
            </a:r>
            <a:r>
              <a:rPr lang="de-DE" sz="2000" dirty="0">
                <a:effectLst/>
                <a:latin typeface="Calibri" panose="020F0502020204030204" pitchFamily="34" charset="0"/>
                <a:ea typeface="Calibri" panose="020F0502020204030204" pitchFamily="34" charset="0"/>
                <a:cs typeface="Times New Roman" panose="02020603050405020304" pitchFamily="18" charset="0"/>
              </a:rPr>
              <a:t>1147/48  </a:t>
            </a:r>
            <a:r>
              <a:rPr lang="de-DE" sz="2000" dirty="0">
                <a:latin typeface="Calibri" panose="020F0502020204030204" pitchFamily="34" charset="0"/>
                <a:ea typeface="Calibri" panose="020F0502020204030204" pitchFamily="34" charset="0"/>
                <a:cs typeface="Times New Roman" panose="02020603050405020304" pitchFamily="18" charset="0"/>
              </a:rPr>
              <a:t>zu einer Zisterzienser-Abtei. im 13. Jahrhundert kam es zu einer Blütezeit durch eine  Verringerung der </a:t>
            </a:r>
            <a:r>
              <a:rPr lang="de-DE" sz="2000" dirty="0" err="1">
                <a:latin typeface="Calibri" panose="020F0502020204030204" pitchFamily="34" charset="0"/>
                <a:ea typeface="Calibri" panose="020F0502020204030204" pitchFamily="34" charset="0"/>
                <a:cs typeface="Times New Roman" panose="02020603050405020304" pitchFamily="18" charset="0"/>
              </a:rPr>
              <a:t>episcopalen</a:t>
            </a:r>
            <a:r>
              <a:rPr lang="de-DE" sz="2000" dirty="0">
                <a:latin typeface="Calibri" panose="020F0502020204030204" pitchFamily="34" charset="0"/>
                <a:ea typeface="Calibri" panose="020F0502020204030204" pitchFamily="34" charset="0"/>
                <a:cs typeface="Times New Roman" panose="02020603050405020304" pitchFamily="18" charset="0"/>
              </a:rPr>
              <a:t> Abgaben, sowie  gute klimatische Bedingungen mit reichen Erträgen. </a:t>
            </a:r>
          </a:p>
          <a:p>
            <a:r>
              <a:rPr lang="de-DE" sz="2000" dirty="0">
                <a:latin typeface="Calibri" panose="020F0502020204030204" pitchFamily="34" charset="0"/>
                <a:ea typeface="Calibri" panose="020F0502020204030204" pitchFamily="34" charset="0"/>
                <a:cs typeface="Times New Roman" panose="02020603050405020304" pitchFamily="18" charset="0"/>
              </a:rPr>
              <a:t>Seit dem  14.  Jahrhundert gab es Probleme mit dem Sittenverfall in der Abtei, durch </a:t>
            </a:r>
            <a:r>
              <a:rPr lang="de-DE" sz="2000" dirty="0" err="1">
                <a:latin typeface="Calibri" panose="020F0502020204030204" pitchFamily="34" charset="0"/>
                <a:ea typeface="Calibri" panose="020F0502020204030204" pitchFamily="34" charset="0"/>
                <a:cs typeface="Times New Roman" panose="02020603050405020304" pitchFamily="18" charset="0"/>
              </a:rPr>
              <a:t>Pestzüge</a:t>
            </a:r>
            <a:r>
              <a:rPr lang="de-DE" sz="2000" dirty="0">
                <a:latin typeface="Calibri" panose="020F0502020204030204" pitchFamily="34" charset="0"/>
                <a:ea typeface="Calibri" panose="020F0502020204030204" pitchFamily="34" charset="0"/>
                <a:cs typeface="Times New Roman" panose="02020603050405020304" pitchFamily="18" charset="0"/>
              </a:rPr>
              <a:t>, Kriege, veränderte  klimatische Bedingungen sowie die Anziehungskraft der Städte, so dass die Abtei im 15. Jahrhundert vor der Auflösung stand. Sie erholte sich aber im 16 Jahrhundert, wurde aber 1794 durch die französischen Revolutionstruppen endgültig zerstört.</a:t>
            </a:r>
            <a:endParaRPr lang="de-DE" sz="2000" dirty="0"/>
          </a:p>
        </p:txBody>
      </p:sp>
    </p:spTree>
    <p:extLst>
      <p:ext uri="{BB962C8B-B14F-4D97-AF65-F5344CB8AC3E}">
        <p14:creationId xmlns:p14="http://schemas.microsoft.com/office/powerpoint/2010/main" val="1714145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9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4400000" scaled="0"/>
        </a:gra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99BFECD-0FAA-8188-33CC-217C4735CA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253020" y="1672564"/>
            <a:ext cx="5592868" cy="3149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30C5851A-52B9-6C1A-5351-86D0598AF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060933" y="1672562"/>
            <a:ext cx="5592870" cy="3149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84B5BE9B-1D23-85D2-7EAF-2B79456FFF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54895" y="1672564"/>
            <a:ext cx="5592872" cy="3149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6158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94938E-AE75-48BD-480A-89CD45501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Tree>
    <p:extLst>
      <p:ext uri="{BB962C8B-B14F-4D97-AF65-F5344CB8AC3E}">
        <p14:creationId xmlns:p14="http://schemas.microsoft.com/office/powerpoint/2010/main" val="1873009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5641B6-1F3F-FDD9-6E3E-FD624A4DA6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Tree>
    <p:extLst>
      <p:ext uri="{BB962C8B-B14F-4D97-AF65-F5344CB8AC3E}">
        <p14:creationId xmlns:p14="http://schemas.microsoft.com/office/powerpoint/2010/main" val="477415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D249EA-FE27-2FA9-7E65-721EDFFE1C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4977" cy="6858000"/>
          </a:xfrm>
          <a:prstGeom prst="rect">
            <a:avLst/>
          </a:prstGeom>
        </p:spPr>
      </p:pic>
      <p:pic>
        <p:nvPicPr>
          <p:cNvPr id="4" name="Grafik 3">
            <a:extLst>
              <a:ext uri="{FF2B5EF4-FFF2-40B4-BE49-F238E27FC236}">
                <a16:creationId xmlns:a16="http://schemas.microsoft.com/office/drawing/2014/main" id="{D7596B88-1730-2B32-043E-9411DE5A70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037" y="250586"/>
            <a:ext cx="11624153" cy="7252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358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anim calcmode="lin" valueType="num">
                                      <p:cBhvr>
                                        <p:cTn id="10" dur="1500" fill="hold"/>
                                        <p:tgtEl>
                                          <p:spTgt spid="4"/>
                                        </p:tgtEl>
                                        <p:attrNameLst>
                                          <p:attrName>ppt_x</p:attrName>
                                        </p:attrNameLst>
                                      </p:cBhvr>
                                      <p:tavLst>
                                        <p:tav tm="0">
                                          <p:val>
                                            <p:fltVal val="0.5"/>
                                          </p:val>
                                        </p:tav>
                                        <p:tav tm="100000">
                                          <p:val>
                                            <p:strVal val="#ppt_x"/>
                                          </p:val>
                                        </p:tav>
                                      </p:tavLst>
                                    </p:anim>
                                    <p:anim calcmode="lin" valueType="num">
                                      <p:cBhvr>
                                        <p:cTn id="11" dur="1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17CBF9-F49E-C55D-640B-A102D74116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
        <p:nvSpPr>
          <p:cNvPr id="2" name="Textfeld 1">
            <a:extLst>
              <a:ext uri="{FF2B5EF4-FFF2-40B4-BE49-F238E27FC236}">
                <a16:creationId xmlns:a16="http://schemas.microsoft.com/office/drawing/2014/main" id="{A9499876-9BA7-F6C1-CAF0-FC8D0585F2E2}"/>
              </a:ext>
            </a:extLst>
          </p:cNvPr>
          <p:cNvSpPr txBox="1"/>
          <p:nvPr/>
        </p:nvSpPr>
        <p:spPr>
          <a:xfrm>
            <a:off x="481914" y="6030097"/>
            <a:ext cx="2624436" cy="584775"/>
          </a:xfrm>
          <a:prstGeom prst="rect">
            <a:avLst/>
          </a:prstGeom>
          <a:noFill/>
        </p:spPr>
        <p:txBody>
          <a:bodyPr wrap="none" rtlCol="0">
            <a:spAutoFit/>
          </a:bodyPr>
          <a:lstStyle/>
          <a:p>
            <a:r>
              <a:rPr lang="de-DE" sz="3200" dirty="0">
                <a:solidFill>
                  <a:schemeClr val="bg1"/>
                </a:solidFill>
              </a:rPr>
              <a:t>Blick auf </a:t>
            </a:r>
            <a:r>
              <a:rPr lang="de-DE" sz="3200" dirty="0" err="1">
                <a:solidFill>
                  <a:schemeClr val="bg1"/>
                </a:solidFill>
              </a:rPr>
              <a:t>Thuin</a:t>
            </a:r>
            <a:endParaRPr lang="de-DE" sz="3200" dirty="0">
              <a:solidFill>
                <a:schemeClr val="bg1"/>
              </a:solidFill>
            </a:endParaRPr>
          </a:p>
        </p:txBody>
      </p:sp>
    </p:spTree>
    <p:extLst>
      <p:ext uri="{BB962C8B-B14F-4D97-AF65-F5344CB8AC3E}">
        <p14:creationId xmlns:p14="http://schemas.microsoft.com/office/powerpoint/2010/main" val="28863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B4D7D1-E699-EA02-5CBA-BEF79F0B2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89"/>
          <a:stretch/>
        </p:blipFill>
        <p:spPr>
          <a:xfrm>
            <a:off x="0" y="-190500"/>
            <a:ext cx="12144944" cy="7048500"/>
          </a:xfrm>
          <a:prstGeom prst="rect">
            <a:avLst/>
          </a:prstGeom>
        </p:spPr>
      </p:pic>
      <p:sp>
        <p:nvSpPr>
          <p:cNvPr id="4" name="Textfeld 3">
            <a:extLst>
              <a:ext uri="{FF2B5EF4-FFF2-40B4-BE49-F238E27FC236}">
                <a16:creationId xmlns:a16="http://schemas.microsoft.com/office/drawing/2014/main" id="{BB2BCFCC-BCA5-3426-2F22-92C3DEAD6D44}"/>
              </a:ext>
            </a:extLst>
          </p:cNvPr>
          <p:cNvSpPr txBox="1"/>
          <p:nvPr/>
        </p:nvSpPr>
        <p:spPr>
          <a:xfrm>
            <a:off x="292100" y="101600"/>
            <a:ext cx="3632200" cy="1200329"/>
          </a:xfrm>
          <a:prstGeom prst="rect">
            <a:avLst/>
          </a:prstGeom>
          <a:noFill/>
        </p:spPr>
        <p:txBody>
          <a:bodyPr wrap="square" rtlCol="0">
            <a:spAutoFit/>
          </a:bodyPr>
          <a:lstStyle/>
          <a:p>
            <a:r>
              <a:rPr lang="de-DE" sz="2400" i="1" dirty="0"/>
              <a:t>In </a:t>
            </a:r>
            <a:r>
              <a:rPr lang="de-DE" sz="2400" i="1" dirty="0" err="1"/>
              <a:t>Engis</a:t>
            </a:r>
            <a:r>
              <a:rPr lang="de-DE" sz="2400" i="1" dirty="0"/>
              <a:t> verlasse ich das </a:t>
            </a:r>
            <a:r>
              <a:rPr lang="de-DE" sz="2400" i="1" dirty="0" err="1"/>
              <a:t>Maastal</a:t>
            </a:r>
            <a:r>
              <a:rPr lang="de-DE" sz="2400" i="1" dirty="0"/>
              <a:t> und fahre bergauf Richtung </a:t>
            </a:r>
            <a:r>
              <a:rPr lang="de-DE" sz="2400" i="1" dirty="0" err="1"/>
              <a:t>Jehay</a:t>
            </a:r>
            <a:endParaRPr lang="de-DE" sz="2400" i="1" dirty="0"/>
          </a:p>
        </p:txBody>
      </p:sp>
    </p:spTree>
    <p:extLst>
      <p:ext uri="{BB962C8B-B14F-4D97-AF65-F5344CB8AC3E}">
        <p14:creationId xmlns:p14="http://schemas.microsoft.com/office/powerpoint/2010/main" val="364855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7D2F1FD-4692-CBCB-52EC-176BBC34F3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
        <p:nvSpPr>
          <p:cNvPr id="2" name="Textfeld 1">
            <a:extLst>
              <a:ext uri="{FF2B5EF4-FFF2-40B4-BE49-F238E27FC236}">
                <a16:creationId xmlns:a16="http://schemas.microsoft.com/office/drawing/2014/main" id="{7CC0EDEB-89EF-4A9F-3048-27C7E6930466}"/>
              </a:ext>
            </a:extLst>
          </p:cNvPr>
          <p:cNvSpPr txBox="1"/>
          <p:nvPr/>
        </p:nvSpPr>
        <p:spPr>
          <a:xfrm>
            <a:off x="395417" y="185351"/>
            <a:ext cx="1128835" cy="584775"/>
          </a:xfrm>
          <a:prstGeom prst="rect">
            <a:avLst/>
          </a:prstGeom>
          <a:noFill/>
        </p:spPr>
        <p:txBody>
          <a:bodyPr wrap="none" rtlCol="0">
            <a:spAutoFit/>
          </a:bodyPr>
          <a:lstStyle/>
          <a:p>
            <a:r>
              <a:rPr lang="de-DE" sz="3200" dirty="0" err="1"/>
              <a:t>Thuin</a:t>
            </a:r>
            <a:endParaRPr lang="de-DE" sz="3200" dirty="0"/>
          </a:p>
        </p:txBody>
      </p:sp>
      <p:sp>
        <p:nvSpPr>
          <p:cNvPr id="3" name="Textfeld 2">
            <a:extLst>
              <a:ext uri="{FF2B5EF4-FFF2-40B4-BE49-F238E27FC236}">
                <a16:creationId xmlns:a16="http://schemas.microsoft.com/office/drawing/2014/main" id="{DC0D1061-DE9A-8EE8-6ADC-06C66286E4FC}"/>
              </a:ext>
            </a:extLst>
          </p:cNvPr>
          <p:cNvSpPr txBox="1"/>
          <p:nvPr/>
        </p:nvSpPr>
        <p:spPr>
          <a:xfrm>
            <a:off x="7863839" y="185351"/>
            <a:ext cx="3932743" cy="3477875"/>
          </a:xfrm>
          <a:prstGeom prst="rect">
            <a:avLst/>
          </a:prstGeom>
          <a:solidFill>
            <a:schemeClr val="bg1">
              <a:alpha val="86000"/>
            </a:schemeClr>
          </a:solidFill>
          <a:ln w="12700">
            <a:solidFill>
              <a:srgbClr val="000000"/>
            </a:solidFill>
          </a:ln>
        </p:spPr>
        <p:txBody>
          <a:bodyPr wrap="square" rtlCol="0">
            <a:spAutoFit/>
          </a:bodyPr>
          <a:lstStyle/>
          <a:p>
            <a:r>
              <a:rPr lang="de-DE" sz="2200" dirty="0">
                <a:effectLst/>
                <a:latin typeface="Calibri" panose="020F0502020204030204" pitchFamily="34" charset="0"/>
                <a:ea typeface="Calibri" panose="020F0502020204030204" pitchFamily="34" charset="0"/>
                <a:cs typeface="Times New Roman" panose="02020603050405020304" pitchFamily="18" charset="0"/>
              </a:rPr>
              <a:t>Zum ersten Mal wurde </a:t>
            </a:r>
            <a:r>
              <a:rPr lang="de-DE" sz="2200" dirty="0" err="1">
                <a:effectLst/>
                <a:latin typeface="Calibri" panose="020F0502020204030204" pitchFamily="34" charset="0"/>
                <a:ea typeface="Calibri" panose="020F0502020204030204" pitchFamily="34" charset="0"/>
                <a:cs typeface="Times New Roman" panose="02020603050405020304" pitchFamily="18" charset="0"/>
              </a:rPr>
              <a:t>Thuin</a:t>
            </a:r>
            <a:r>
              <a:rPr lang="de-DE" sz="2200" dirty="0">
                <a:effectLst/>
                <a:latin typeface="Calibri" panose="020F0502020204030204" pitchFamily="34" charset="0"/>
                <a:ea typeface="Calibri" panose="020F0502020204030204" pitchFamily="34" charset="0"/>
                <a:cs typeface="Times New Roman" panose="02020603050405020304" pitchFamily="18" charset="0"/>
              </a:rPr>
              <a:t> als </a:t>
            </a:r>
            <a:r>
              <a:rPr lang="de-DE" sz="2200" i="1" dirty="0" err="1">
                <a:effectLst/>
                <a:latin typeface="Calibri" panose="020F0502020204030204" pitchFamily="34" charset="0"/>
                <a:ea typeface="Calibri" panose="020F0502020204030204" pitchFamily="34" charset="0"/>
                <a:cs typeface="Times New Roman" panose="02020603050405020304" pitchFamily="18" charset="0"/>
              </a:rPr>
              <a:t>Tudinio</a:t>
            </a:r>
            <a:r>
              <a:rPr lang="de-DE" sz="2200" dirty="0">
                <a:effectLst/>
                <a:latin typeface="Calibri" panose="020F0502020204030204" pitchFamily="34" charset="0"/>
                <a:ea typeface="Calibri" panose="020F0502020204030204" pitchFamily="34" charset="0"/>
                <a:cs typeface="Times New Roman" panose="02020603050405020304" pitchFamily="18" charset="0"/>
              </a:rPr>
              <a:t> in einer  Urkunde des  Klosters Lobbes 866 erwähnt. Seit 888 stand der Ort bis zur Französischen Revolution, also 900 Jahre, unter die Herrschaft von Lüttich, wurde dann von französischen Revolutions-truppen besetzt und gehört seit 1831 zu Belgien</a:t>
            </a:r>
            <a:endParaRPr lang="de-DE" sz="2200" dirty="0"/>
          </a:p>
        </p:txBody>
      </p:sp>
    </p:spTree>
    <p:extLst>
      <p:ext uri="{BB962C8B-B14F-4D97-AF65-F5344CB8AC3E}">
        <p14:creationId xmlns:p14="http://schemas.microsoft.com/office/powerpoint/2010/main" val="361584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97704A2-1862-04C9-4460-A11365B3BE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Tree>
    <p:extLst>
      <p:ext uri="{BB962C8B-B14F-4D97-AF65-F5344CB8AC3E}">
        <p14:creationId xmlns:p14="http://schemas.microsoft.com/office/powerpoint/2010/main" val="22758817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DDF67EF-46AF-BD7D-0E3C-03F59D1E97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3" y="0"/>
            <a:ext cx="12177954" cy="6858000"/>
          </a:xfrm>
          <a:prstGeom prst="rect">
            <a:avLst/>
          </a:prstGeom>
        </p:spPr>
      </p:pic>
      <p:sp>
        <p:nvSpPr>
          <p:cNvPr id="2" name="Textfeld 1">
            <a:extLst>
              <a:ext uri="{FF2B5EF4-FFF2-40B4-BE49-F238E27FC236}">
                <a16:creationId xmlns:a16="http://schemas.microsoft.com/office/drawing/2014/main" id="{2C3D544F-A9C3-3AB2-B268-BAC95529D371}"/>
              </a:ext>
            </a:extLst>
          </p:cNvPr>
          <p:cNvSpPr txBox="1"/>
          <p:nvPr/>
        </p:nvSpPr>
        <p:spPr>
          <a:xfrm>
            <a:off x="541421" y="5125453"/>
            <a:ext cx="3970421" cy="1569660"/>
          </a:xfrm>
          <a:prstGeom prst="rect">
            <a:avLst/>
          </a:prstGeom>
          <a:noFill/>
        </p:spPr>
        <p:txBody>
          <a:bodyPr wrap="square" rtlCol="0">
            <a:spAutoFit/>
          </a:bodyPr>
          <a:lstStyle/>
          <a:p>
            <a:r>
              <a:rPr lang="de-DE" sz="2400" dirty="0">
                <a:solidFill>
                  <a:schemeClr val="bg1"/>
                </a:solidFill>
              </a:rPr>
              <a:t>Kleines Eisenbahnmuseum am Ausgangspunkt des RAVEL der Linie 109 von </a:t>
            </a:r>
            <a:r>
              <a:rPr lang="de-DE" sz="2400" dirty="0" err="1">
                <a:solidFill>
                  <a:schemeClr val="bg1"/>
                </a:solidFill>
              </a:rPr>
              <a:t>Thuin</a:t>
            </a:r>
            <a:r>
              <a:rPr lang="de-DE" sz="2400" dirty="0">
                <a:solidFill>
                  <a:schemeClr val="bg1"/>
                </a:solidFill>
              </a:rPr>
              <a:t> nach </a:t>
            </a:r>
            <a:r>
              <a:rPr lang="de-DE" sz="2400" dirty="0" err="1">
                <a:solidFill>
                  <a:schemeClr val="bg1"/>
                </a:solidFill>
              </a:rPr>
              <a:t>Chimay</a:t>
            </a:r>
            <a:endParaRPr lang="de-DE" sz="2400" dirty="0">
              <a:solidFill>
                <a:schemeClr val="bg1"/>
              </a:solidFill>
            </a:endParaRPr>
          </a:p>
        </p:txBody>
      </p:sp>
    </p:spTree>
    <p:extLst>
      <p:ext uri="{BB962C8B-B14F-4D97-AF65-F5344CB8AC3E}">
        <p14:creationId xmlns:p14="http://schemas.microsoft.com/office/powerpoint/2010/main" val="987048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F1120F2-20EB-F14B-30DE-7B74C65FD6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2370" y="392642"/>
            <a:ext cx="6002215" cy="3903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a:extLst>
              <a:ext uri="{FF2B5EF4-FFF2-40B4-BE49-F238E27FC236}">
                <a16:creationId xmlns:a16="http://schemas.microsoft.com/office/drawing/2014/main" id="{30991AE3-FB91-A5E5-970E-1AAAEBC7B3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97415" y="2561573"/>
            <a:ext cx="6002215" cy="3903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5604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B87F22D-95A4-D414-4CC3-B371394A06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22217"/>
            <a:ext cx="12192000" cy="7080218"/>
          </a:xfrm>
          <a:prstGeom prst="rect">
            <a:avLst/>
          </a:prstGeom>
        </p:spPr>
      </p:pic>
      <p:sp>
        <p:nvSpPr>
          <p:cNvPr id="2" name="Textfeld 1">
            <a:extLst>
              <a:ext uri="{FF2B5EF4-FFF2-40B4-BE49-F238E27FC236}">
                <a16:creationId xmlns:a16="http://schemas.microsoft.com/office/drawing/2014/main" id="{1BCA6CA7-F5CB-6792-33AF-525030B136C0}"/>
              </a:ext>
            </a:extLst>
          </p:cNvPr>
          <p:cNvSpPr txBox="1"/>
          <p:nvPr/>
        </p:nvSpPr>
        <p:spPr>
          <a:xfrm>
            <a:off x="145410" y="4898571"/>
            <a:ext cx="11415219" cy="1785104"/>
          </a:xfrm>
          <a:prstGeom prst="rect">
            <a:avLst/>
          </a:prstGeom>
          <a:solidFill>
            <a:schemeClr val="bg1">
              <a:alpha val="89000"/>
            </a:schemeClr>
          </a:solidFill>
          <a:ln w="15875">
            <a:solidFill>
              <a:schemeClr val="bg1"/>
            </a:solidFill>
          </a:ln>
        </p:spPr>
        <p:txBody>
          <a:bodyPr wrap="square" rtlCol="0">
            <a:spAutoFit/>
          </a:bodyPr>
          <a:lstStyle/>
          <a:p>
            <a:r>
              <a:rPr lang="de-DE" sz="2200" i="1" dirty="0"/>
              <a:t>Ich hatte an diesem langen Pfingstwochenende und in dieser wenig touristischen Gegend ziemliche Mühe, eine bezahlbare Unterkunft zu finden. Als ich schon fast daran dachte, am Abend mit dem Zug zurück nach Hause zu fahren, stieß ich beim Surfen auf die Seite „Camping </a:t>
            </a:r>
            <a:r>
              <a:rPr lang="de-DE" sz="2200" i="1" dirty="0" err="1"/>
              <a:t>chez</a:t>
            </a:r>
            <a:r>
              <a:rPr lang="de-DE" sz="2200" i="1" dirty="0"/>
              <a:t> </a:t>
            </a:r>
            <a:r>
              <a:rPr lang="de-DE" sz="2200" i="1" dirty="0" err="1"/>
              <a:t>l‘habitant</a:t>
            </a:r>
            <a:r>
              <a:rPr lang="de-DE" sz="2200" i="1" dirty="0"/>
              <a:t>“ und dort auf Catherine, die gerne ihren Garten (und eine Dusche) zum Übernachten anbot. Wir haben uns gut verstanden, so dass der Abend beim Bier ausklang – super !!!</a:t>
            </a:r>
          </a:p>
        </p:txBody>
      </p:sp>
    </p:spTree>
    <p:extLst>
      <p:ext uri="{BB962C8B-B14F-4D97-AF65-F5344CB8AC3E}">
        <p14:creationId xmlns:p14="http://schemas.microsoft.com/office/powerpoint/2010/main" val="141491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FF318CB-B12F-E936-7A62-F413A53317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420" y="225865"/>
            <a:ext cx="8008368" cy="5338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D470DF1B-6B4A-A355-AD42-C29E8867033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63217" y1="56265" x2="63217" y2="56265"/>
                        <a14:foregroundMark x1="67179" y1="61641" x2="67179" y2="61641"/>
                        <a14:foregroundMark x1="67179" y1="50889" x2="67179" y2="50889"/>
                        <a14:foregroundMark x1="64538" y1="50040" x2="64538" y2="50040"/>
                        <a14:foregroundMark x1="65292" y1="57963" x2="65292" y2="57963"/>
                        <a14:foregroundMark x1="68122" y1="48909" x2="68122" y2="48909"/>
                        <a14:foregroundMark x1="67933" y1="66209" x2="67933" y2="66209"/>
                        <a14:foregroundMark x1="62463" y1="32215" x2="62463" y2="32215"/>
                        <a14:foregroundMark x1="60577" y1="25424" x2="60577" y2="25424"/>
                        <a14:foregroundMark x1="60199" y1="22878" x2="60199" y2="22878"/>
                        <a14:foregroundMark x1="61143" y1="19725" x2="61143" y2="19725"/>
                        <a14:foregroundMark x1="59256" y1="15198" x2="59256" y2="15198"/>
                        <a14:foregroundMark x1="59256" y1="13783" x2="59256" y2="13783"/>
                        <a14:foregroundMark x1="59822" y1="16613" x2="59822" y2="16613"/>
                        <a14:foregroundMark x1="16411" y1="59660" x2="16411" y2="59660"/>
                        <a14:foregroundMark x1="17165" y1="66209" x2="17165" y2="66209"/>
                        <a14:foregroundMark x1="15656" y1="58812" x2="15656" y2="58812"/>
                        <a14:foregroundMark x1="15845" y1="65077" x2="15845" y2="65077"/>
                        <a14:foregroundMark x1="16222" y1="44099" x2="16222" y2="44099"/>
                        <a14:foregroundMark x1="22824" y1="32781" x2="22824" y2="32781"/>
                        <a14:foregroundMark x1="15845" y1="45796" x2="15845" y2="45796"/>
                        <a14:foregroundMark x1="14120" y1="48343" x2="14120" y2="48343"/>
                        <a14:foregroundMark x1="13932" y1="47211" x2="13932" y2="47211"/>
                        <a14:foregroundMark x1="14120" y1="46928" x2="14120" y2="46928"/>
                        <a14:foregroundMark x1="64538" y1="45230" x2="64538" y2="45230"/>
                        <a14:foregroundMark x1="59445" y1="17179" x2="59445" y2="17179"/>
                        <a14:foregroundMark x1="59634" y1="15198" x2="59634" y2="15198"/>
                        <a14:backgroundMark x1="36217" y1="78658" x2="36217" y2="78658"/>
                        <a14:backgroundMark x1="49070" y1="75263" x2="49070" y2="75263"/>
                        <a14:backgroundMark x1="56238" y1="70736" x2="56238" y2="70736"/>
                        <a14:backgroundMark x1="53786" y1="77809" x2="53786" y2="77809"/>
                        <a14:backgroundMark x1="56238" y1="68755" x2="56238" y2="68755"/>
                        <a14:backgroundMark x1="21504" y1="75829" x2="21504" y2="75829"/>
                        <a14:backgroundMark x1="16222" y1="34762" x2="16222" y2="34762"/>
                        <a14:backgroundMark x1="11102" y1="53436" x2="11102" y2="53436"/>
                        <a14:backgroundMark x1="22258" y1="75263" x2="22258" y2="75263"/>
                      </a14:backgroundRemoval>
                    </a14:imgEffect>
                  </a14:imgLayer>
                </a14:imgProps>
              </a:ext>
              <a:ext uri="{28A0092B-C50C-407E-A947-70E740481C1C}">
                <a14:useLocalDpi xmlns:a14="http://schemas.microsoft.com/office/drawing/2010/main"/>
              </a:ext>
            </a:extLst>
          </a:blip>
          <a:stretch>
            <a:fillRect/>
          </a:stretch>
        </p:blipFill>
        <p:spPr>
          <a:xfrm rot="5400000">
            <a:off x="4971252" y="2021176"/>
            <a:ext cx="9064968" cy="6043311"/>
          </a:xfrm>
          <a:prstGeom prst="rect">
            <a:avLst/>
          </a:prstGeom>
          <a:ln>
            <a:noFill/>
          </a:ln>
          <a:effectLst>
            <a:outerShdw blurRad="292100" dist="139700" dir="2700000" algn="tl" rotWithShape="0">
              <a:srgbClr val="333333">
                <a:alpha val="65000"/>
              </a:srgbClr>
            </a:outerShdw>
          </a:effectLst>
        </p:spPr>
      </p:pic>
      <p:sp>
        <p:nvSpPr>
          <p:cNvPr id="2" name="Textfeld 1">
            <a:extLst>
              <a:ext uri="{FF2B5EF4-FFF2-40B4-BE49-F238E27FC236}">
                <a16:creationId xmlns:a16="http://schemas.microsoft.com/office/drawing/2014/main" id="{127C9F41-280D-DC05-2AA3-7D04CBC0A96B}"/>
              </a:ext>
            </a:extLst>
          </p:cNvPr>
          <p:cNvSpPr txBox="1"/>
          <p:nvPr/>
        </p:nvSpPr>
        <p:spPr>
          <a:xfrm>
            <a:off x="312420" y="5658564"/>
            <a:ext cx="8397909" cy="1107996"/>
          </a:xfrm>
          <a:prstGeom prst="rect">
            <a:avLst/>
          </a:prstGeom>
          <a:noFill/>
        </p:spPr>
        <p:txBody>
          <a:bodyPr wrap="square" rtlCol="0">
            <a:spAutoFit/>
          </a:bodyPr>
          <a:lstStyle/>
          <a:p>
            <a:r>
              <a:rPr lang="de-DE" sz="2200" i="1" dirty="0"/>
              <a:t>Catherine hat Hühner einer ganz besonderen Rasse. Sie sehen toll aus und legen  leckere kleine Eier, von denen ich eins zum Frühstück probieren durfte !</a:t>
            </a:r>
          </a:p>
        </p:txBody>
      </p:sp>
    </p:spTree>
    <p:extLst>
      <p:ext uri="{BB962C8B-B14F-4D97-AF65-F5344CB8AC3E}">
        <p14:creationId xmlns:p14="http://schemas.microsoft.com/office/powerpoint/2010/main" val="239428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anim calcmode="lin" valueType="num">
                                      <p:cBhvr>
                                        <p:cTn id="10" dur="750" fill="hold"/>
                                        <p:tgtEl>
                                          <p:spTgt spid="7"/>
                                        </p:tgtEl>
                                        <p:attrNameLst>
                                          <p:attrName>ppt_x</p:attrName>
                                        </p:attrNameLst>
                                      </p:cBhvr>
                                      <p:tavLst>
                                        <p:tav tm="0">
                                          <p:val>
                                            <p:fltVal val="0.5"/>
                                          </p:val>
                                        </p:tav>
                                        <p:tav tm="100000">
                                          <p:val>
                                            <p:strVal val="#ppt_x"/>
                                          </p:val>
                                        </p:tav>
                                      </p:tavLst>
                                    </p:anim>
                                    <p:anim calcmode="lin" valueType="num">
                                      <p:cBhvr>
                                        <p:cTn id="11" dur="75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4B40FDB-62F7-94BD-DCED-60E7B3F77F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320025" cy="6858000"/>
          </a:xfrm>
          <a:prstGeom prst="rect">
            <a:avLst/>
          </a:prstGeom>
        </p:spPr>
      </p:pic>
      <p:sp>
        <p:nvSpPr>
          <p:cNvPr id="2" name="Textfeld 1">
            <a:extLst>
              <a:ext uri="{FF2B5EF4-FFF2-40B4-BE49-F238E27FC236}">
                <a16:creationId xmlns:a16="http://schemas.microsoft.com/office/drawing/2014/main" id="{F50423B1-88EA-E188-2289-37973C22D34C}"/>
              </a:ext>
            </a:extLst>
          </p:cNvPr>
          <p:cNvSpPr txBox="1"/>
          <p:nvPr/>
        </p:nvSpPr>
        <p:spPr>
          <a:xfrm>
            <a:off x="324465" y="5555225"/>
            <a:ext cx="6370205" cy="1077218"/>
          </a:xfrm>
          <a:prstGeom prst="rect">
            <a:avLst/>
          </a:prstGeom>
          <a:noFill/>
        </p:spPr>
        <p:txBody>
          <a:bodyPr wrap="none" rtlCol="0">
            <a:spAutoFit/>
          </a:bodyPr>
          <a:lstStyle/>
          <a:p>
            <a:r>
              <a:rPr lang="de-DE" sz="3200" dirty="0">
                <a:solidFill>
                  <a:schemeClr val="bg1"/>
                </a:solidFill>
              </a:rPr>
              <a:t>Tag 4: </a:t>
            </a:r>
            <a:r>
              <a:rPr lang="de-DE" sz="3200" dirty="0" err="1">
                <a:solidFill>
                  <a:schemeClr val="bg1"/>
                </a:solidFill>
              </a:rPr>
              <a:t>Biercée-Mariembourg</a:t>
            </a:r>
            <a:r>
              <a:rPr lang="de-DE" sz="3200" dirty="0">
                <a:solidFill>
                  <a:schemeClr val="bg1"/>
                </a:solidFill>
              </a:rPr>
              <a:t>  (75 km)</a:t>
            </a:r>
          </a:p>
          <a:p>
            <a:r>
              <a:rPr lang="de-DE" sz="3200" dirty="0">
                <a:solidFill>
                  <a:schemeClr val="bg1"/>
                </a:solidFill>
              </a:rPr>
              <a:t>Dienstag, 30.Mai 2023</a:t>
            </a:r>
          </a:p>
        </p:txBody>
      </p:sp>
    </p:spTree>
    <p:extLst>
      <p:ext uri="{BB962C8B-B14F-4D97-AF65-F5344CB8AC3E}">
        <p14:creationId xmlns:p14="http://schemas.microsoft.com/office/powerpoint/2010/main" val="257224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8DDC605-1266-6391-18F8-1C5FF9B8CB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69"/>
          <a:stretch/>
        </p:blipFill>
        <p:spPr>
          <a:xfrm>
            <a:off x="2151" y="-104503"/>
            <a:ext cx="12189849" cy="6962503"/>
          </a:xfrm>
          <a:prstGeom prst="rect">
            <a:avLst/>
          </a:prstGeom>
        </p:spPr>
      </p:pic>
      <p:sp>
        <p:nvSpPr>
          <p:cNvPr id="2" name="Textfeld 1">
            <a:extLst>
              <a:ext uri="{FF2B5EF4-FFF2-40B4-BE49-F238E27FC236}">
                <a16:creationId xmlns:a16="http://schemas.microsoft.com/office/drawing/2014/main" id="{4C81EB24-86C4-B82E-6119-ED68636765F5}"/>
              </a:ext>
            </a:extLst>
          </p:cNvPr>
          <p:cNvSpPr txBox="1"/>
          <p:nvPr/>
        </p:nvSpPr>
        <p:spPr>
          <a:xfrm>
            <a:off x="6213566" y="4763130"/>
            <a:ext cx="5686697" cy="1785104"/>
          </a:xfrm>
          <a:prstGeom prst="rect">
            <a:avLst/>
          </a:prstGeom>
          <a:solidFill>
            <a:schemeClr val="bg1">
              <a:alpha val="83000"/>
            </a:schemeClr>
          </a:solidFill>
          <a:ln>
            <a:solidFill>
              <a:srgbClr val="000000"/>
            </a:solidFill>
          </a:ln>
        </p:spPr>
        <p:txBody>
          <a:bodyPr wrap="square" rtlCol="0">
            <a:spAutoFit/>
          </a:bodyPr>
          <a:lstStyle/>
          <a:p>
            <a:r>
              <a:rPr lang="de-DE" sz="2200" b="1" dirty="0"/>
              <a:t>Linie 109 </a:t>
            </a:r>
            <a:r>
              <a:rPr lang="de-DE" sz="2200" dirty="0"/>
              <a:t>von Mons über </a:t>
            </a:r>
            <a:r>
              <a:rPr lang="de-DE" sz="2200" dirty="0" err="1"/>
              <a:t>Thuin</a:t>
            </a:r>
            <a:r>
              <a:rPr lang="de-DE" sz="2200" dirty="0"/>
              <a:t> nach </a:t>
            </a:r>
            <a:r>
              <a:rPr lang="de-DE" sz="2200" dirty="0" err="1"/>
              <a:t>Chimay</a:t>
            </a:r>
            <a:endParaRPr lang="de-DE" sz="2200" dirty="0"/>
          </a:p>
          <a:p>
            <a:r>
              <a:rPr lang="de-DE" sz="2200" dirty="0"/>
              <a:t>1878 begonnen, dann 1878 verstaatlicht </a:t>
            </a:r>
            <a:br>
              <a:rPr lang="de-DE" sz="2200" dirty="0"/>
            </a:br>
            <a:r>
              <a:rPr lang="de-DE" sz="2200" dirty="0"/>
              <a:t>in Betrieb von 1882 bis 1964 (Personenverkehr) und 1970-1991 (Güterverkehr)</a:t>
            </a:r>
          </a:p>
          <a:p>
            <a:r>
              <a:rPr lang="de-DE" sz="2200" dirty="0"/>
              <a:t>RAVEL seit2008/2009</a:t>
            </a:r>
          </a:p>
        </p:txBody>
      </p:sp>
      <p:sp>
        <p:nvSpPr>
          <p:cNvPr id="4" name="Textfeld 3">
            <a:extLst>
              <a:ext uri="{FF2B5EF4-FFF2-40B4-BE49-F238E27FC236}">
                <a16:creationId xmlns:a16="http://schemas.microsoft.com/office/drawing/2014/main" id="{C04923C1-3182-C3AE-2A2F-787F7F79531A}"/>
              </a:ext>
            </a:extLst>
          </p:cNvPr>
          <p:cNvSpPr txBox="1"/>
          <p:nvPr/>
        </p:nvSpPr>
        <p:spPr>
          <a:xfrm>
            <a:off x="252321" y="159848"/>
            <a:ext cx="3862479" cy="2123658"/>
          </a:xfrm>
          <a:prstGeom prst="rect">
            <a:avLst/>
          </a:prstGeom>
          <a:solidFill>
            <a:schemeClr val="bg1"/>
          </a:solidFill>
          <a:ln w="19050">
            <a:solidFill>
              <a:srgbClr val="000000"/>
            </a:solidFill>
          </a:ln>
        </p:spPr>
        <p:txBody>
          <a:bodyPr wrap="square" rtlCol="0">
            <a:spAutoFit/>
          </a:bodyPr>
          <a:lstStyle/>
          <a:p>
            <a:r>
              <a:rPr lang="de-DE" sz="2200" i="1" dirty="0"/>
              <a:t>Geplant war, der Bahntrasse bis Beaumont zu folgen, von dort über die Grenze nach Frankreich zu fahren, um dann in einem Bogen nach </a:t>
            </a:r>
            <a:r>
              <a:rPr lang="de-DE" sz="2200" i="1" dirty="0" err="1"/>
              <a:t>Jeumont</a:t>
            </a:r>
            <a:r>
              <a:rPr lang="de-DE" sz="2200" i="1" dirty="0"/>
              <a:t> und zurück zur </a:t>
            </a:r>
            <a:r>
              <a:rPr lang="de-DE" sz="2200" i="1" dirty="0" err="1"/>
              <a:t>Sambre</a:t>
            </a:r>
            <a:r>
              <a:rPr lang="de-DE" sz="2200" i="1" dirty="0"/>
              <a:t> zu gelangen …..</a:t>
            </a:r>
          </a:p>
        </p:txBody>
      </p:sp>
    </p:spTree>
    <p:extLst>
      <p:ext uri="{BB962C8B-B14F-4D97-AF65-F5344CB8AC3E}">
        <p14:creationId xmlns:p14="http://schemas.microsoft.com/office/powerpoint/2010/main" val="19912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52F6AD6-BAD2-8FDE-E9B3-171E3D9CF9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0" y="0"/>
            <a:ext cx="12192000" cy="6858000"/>
          </a:xfrm>
          <a:prstGeom prst="rect">
            <a:avLst/>
          </a:prstGeom>
        </p:spPr>
      </p:pic>
      <p:pic>
        <p:nvPicPr>
          <p:cNvPr id="6" name="Grafik 5">
            <a:extLst>
              <a:ext uri="{FF2B5EF4-FFF2-40B4-BE49-F238E27FC236}">
                <a16:creationId xmlns:a16="http://schemas.microsoft.com/office/drawing/2014/main" id="{03BFBF5A-F012-7FBD-81B9-A843799E90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
          <a:stretch/>
        </p:blipFill>
        <p:spPr>
          <a:xfrm>
            <a:off x="6785103" y="30586"/>
            <a:ext cx="5595152" cy="4969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110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B0C5DE-6B8D-3427-707B-045EB75AFF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1910A248-61B1-4D94-6D07-6D0C33A88ED0}"/>
              </a:ext>
            </a:extLst>
          </p:cNvPr>
          <p:cNvSpPr txBox="1"/>
          <p:nvPr/>
        </p:nvSpPr>
        <p:spPr>
          <a:xfrm>
            <a:off x="352698" y="4911634"/>
            <a:ext cx="5068388" cy="1569660"/>
          </a:xfrm>
          <a:prstGeom prst="rect">
            <a:avLst/>
          </a:prstGeom>
          <a:solidFill>
            <a:schemeClr val="bg1">
              <a:alpha val="83000"/>
            </a:schemeClr>
          </a:solidFill>
        </p:spPr>
        <p:txBody>
          <a:bodyPr wrap="square" rtlCol="0">
            <a:spAutoFit/>
          </a:bodyPr>
          <a:lstStyle/>
          <a:p>
            <a:r>
              <a:rPr lang="de-DE" sz="2400" i="1" dirty="0"/>
              <a:t>… aber plötzlich war ich schon 7 km hinter Beaumont: ich hatte keine Lust zurück zu radeln und fand, das </a:t>
            </a:r>
            <a:r>
              <a:rPr lang="de-DE" sz="2400" i="1" dirty="0" err="1"/>
              <a:t>Chimay</a:t>
            </a:r>
            <a:r>
              <a:rPr lang="de-DE" sz="2400" i="1" dirty="0"/>
              <a:t> auch ein interessantes Ziel sei..</a:t>
            </a:r>
          </a:p>
        </p:txBody>
      </p:sp>
    </p:spTree>
    <p:extLst>
      <p:ext uri="{BB962C8B-B14F-4D97-AF65-F5344CB8AC3E}">
        <p14:creationId xmlns:p14="http://schemas.microsoft.com/office/powerpoint/2010/main" val="65536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047DC1-9348-5E44-A6A5-A9CCBE528B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039"/>
            <a:ext cx="12192000" cy="6922039"/>
          </a:xfrm>
          <a:prstGeom prst="rect">
            <a:avLst/>
          </a:prstGeom>
        </p:spPr>
      </p:pic>
      <p:sp>
        <p:nvSpPr>
          <p:cNvPr id="4" name="Textfeld 3">
            <a:extLst>
              <a:ext uri="{FF2B5EF4-FFF2-40B4-BE49-F238E27FC236}">
                <a16:creationId xmlns:a16="http://schemas.microsoft.com/office/drawing/2014/main" id="{F069E5DE-651C-E849-6641-6F3A66BFA133}"/>
              </a:ext>
            </a:extLst>
          </p:cNvPr>
          <p:cNvSpPr txBox="1"/>
          <p:nvPr/>
        </p:nvSpPr>
        <p:spPr>
          <a:xfrm>
            <a:off x="1866900" y="6026150"/>
            <a:ext cx="9876293" cy="461665"/>
          </a:xfrm>
          <a:prstGeom prst="rect">
            <a:avLst/>
          </a:prstGeom>
          <a:solidFill>
            <a:schemeClr val="bg1">
              <a:alpha val="91000"/>
            </a:schemeClr>
          </a:solidFill>
        </p:spPr>
        <p:txBody>
          <a:bodyPr wrap="none" rtlCol="0">
            <a:spAutoFit/>
          </a:bodyPr>
          <a:lstStyle/>
          <a:p>
            <a:r>
              <a:rPr lang="de-DE" sz="2400" i="1" dirty="0"/>
              <a:t>Nein – dass ist nicht </a:t>
            </a:r>
            <a:r>
              <a:rPr lang="de-DE" sz="2400" i="1" dirty="0" err="1"/>
              <a:t>Jehay</a:t>
            </a:r>
            <a:r>
              <a:rPr lang="de-DE" sz="2400" i="1" dirty="0"/>
              <a:t> – nur ein kleines Herrenhaus auf dem Weg dorthin </a:t>
            </a:r>
          </a:p>
        </p:txBody>
      </p:sp>
    </p:spTree>
    <p:extLst>
      <p:ext uri="{BB962C8B-B14F-4D97-AF65-F5344CB8AC3E}">
        <p14:creationId xmlns:p14="http://schemas.microsoft.com/office/powerpoint/2010/main" val="344649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B2CF19E-DE0B-5129-700E-ED1112DE58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290323" cy="6858000"/>
          </a:xfrm>
          <a:prstGeom prst="rect">
            <a:avLst/>
          </a:prstGeom>
        </p:spPr>
      </p:pic>
    </p:spTree>
    <p:extLst>
      <p:ext uri="{BB962C8B-B14F-4D97-AF65-F5344CB8AC3E}">
        <p14:creationId xmlns:p14="http://schemas.microsoft.com/office/powerpoint/2010/main" val="1342606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9CC0818-584B-5ECE-1E21-CA9616EEE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221" y="0"/>
            <a:ext cx="12293222" cy="6853811"/>
          </a:xfrm>
          <a:prstGeom prst="rect">
            <a:avLst/>
          </a:prstGeom>
        </p:spPr>
      </p:pic>
      <p:sp>
        <p:nvSpPr>
          <p:cNvPr id="2" name="Textfeld 1">
            <a:extLst>
              <a:ext uri="{FF2B5EF4-FFF2-40B4-BE49-F238E27FC236}">
                <a16:creationId xmlns:a16="http://schemas.microsoft.com/office/drawing/2014/main" id="{380279D0-7235-65B3-633D-40AB8C99D175}"/>
              </a:ext>
            </a:extLst>
          </p:cNvPr>
          <p:cNvSpPr txBox="1"/>
          <p:nvPr/>
        </p:nvSpPr>
        <p:spPr>
          <a:xfrm>
            <a:off x="352698" y="5277395"/>
            <a:ext cx="9385262" cy="1200329"/>
          </a:xfrm>
          <a:prstGeom prst="rect">
            <a:avLst/>
          </a:prstGeom>
          <a:solidFill>
            <a:schemeClr val="bg1">
              <a:alpha val="81000"/>
            </a:schemeClr>
          </a:solidFill>
        </p:spPr>
        <p:txBody>
          <a:bodyPr wrap="none" rtlCol="0">
            <a:spAutoFit/>
          </a:bodyPr>
          <a:lstStyle/>
          <a:p>
            <a:r>
              <a:rPr lang="de-DE" sz="2400" i="1" dirty="0"/>
              <a:t>Ich hätte die Radtour doch besser vorbereiten sollen: </a:t>
            </a:r>
          </a:p>
          <a:p>
            <a:r>
              <a:rPr lang="de-DE" sz="2400" i="1" dirty="0"/>
              <a:t>Das hier ist NICHT die Abtei , sondern das </a:t>
            </a:r>
            <a:r>
              <a:rPr lang="de-DE" sz="2400" i="1" dirty="0">
                <a:effectLst/>
              </a:rPr>
              <a:t>Schloss der Prinzen von </a:t>
            </a:r>
            <a:r>
              <a:rPr lang="de-DE" sz="2400" i="1" dirty="0" err="1">
                <a:effectLst/>
              </a:rPr>
              <a:t>Chimay</a:t>
            </a:r>
            <a:r>
              <a:rPr lang="de-DE" sz="2400" i="1" dirty="0">
                <a:effectLst/>
              </a:rPr>
              <a:t>.</a:t>
            </a:r>
          </a:p>
          <a:p>
            <a:r>
              <a:rPr lang="de-DE" sz="2400" i="1" dirty="0"/>
              <a:t>Die Abtei habe ich lange vergeblich gesucht ….</a:t>
            </a:r>
          </a:p>
        </p:txBody>
      </p:sp>
    </p:spTree>
    <p:extLst>
      <p:ext uri="{BB962C8B-B14F-4D97-AF65-F5344CB8AC3E}">
        <p14:creationId xmlns:p14="http://schemas.microsoft.com/office/powerpoint/2010/main" val="311602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7D472A5-515D-310D-96CC-896897A82E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828662" y="1408724"/>
            <a:ext cx="6060831" cy="4040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13732067-8D3C-D7EC-A187-C56D7437BD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19130" y="1408723"/>
            <a:ext cx="6060832" cy="4040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25D85310-EC17-8637-936B-A8557ED30569}"/>
              </a:ext>
            </a:extLst>
          </p:cNvPr>
          <p:cNvSpPr txBox="1"/>
          <p:nvPr/>
        </p:nvSpPr>
        <p:spPr>
          <a:xfrm>
            <a:off x="9386591" y="3167910"/>
            <a:ext cx="2369980" cy="3416320"/>
          </a:xfrm>
          <a:prstGeom prst="rect">
            <a:avLst/>
          </a:prstGeom>
          <a:noFill/>
        </p:spPr>
        <p:txBody>
          <a:bodyPr wrap="square" rtlCol="0">
            <a:spAutoFit/>
          </a:bodyPr>
          <a:lstStyle/>
          <a:p>
            <a:r>
              <a:rPr lang="de-DE" sz="2400" i="1" dirty="0"/>
              <a:t>Zunächst kam ich zur Grande Place – hier ist aber auch keine Abtei … allerdings steht hier der pittoreske alte Turm aus dem 12. </a:t>
            </a:r>
            <a:r>
              <a:rPr lang="de-DE" sz="2400" i="1" dirty="0" err="1"/>
              <a:t>Jh</a:t>
            </a:r>
            <a:r>
              <a:rPr lang="de-DE" sz="2400" i="1" dirty="0"/>
              <a:t> …</a:t>
            </a:r>
          </a:p>
        </p:txBody>
      </p:sp>
      <p:pic>
        <p:nvPicPr>
          <p:cNvPr id="6" name="Grafik 5">
            <a:extLst>
              <a:ext uri="{FF2B5EF4-FFF2-40B4-BE49-F238E27FC236}">
                <a16:creationId xmlns:a16="http://schemas.microsoft.com/office/drawing/2014/main" id="{5B4D3A70-B30E-198F-92CA-B73C567064F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0506588">
            <a:off x="10280401" y="439516"/>
            <a:ext cx="1287073" cy="1415781"/>
          </a:xfrm>
          <a:prstGeom prst="rect">
            <a:avLst/>
          </a:prstGeom>
        </p:spPr>
      </p:pic>
    </p:spTree>
    <p:extLst>
      <p:ext uri="{BB962C8B-B14F-4D97-AF65-F5344CB8AC3E}">
        <p14:creationId xmlns:p14="http://schemas.microsoft.com/office/powerpoint/2010/main" val="3072685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E8C712-4907-D731-752F-412004A52A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04999" y="1485505"/>
            <a:ext cx="5865602" cy="3625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25E53959-9F99-66CB-C3B4-859D05A4F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017491" y="1485504"/>
            <a:ext cx="5865601" cy="3625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feld 1">
            <a:extLst>
              <a:ext uri="{FF2B5EF4-FFF2-40B4-BE49-F238E27FC236}">
                <a16:creationId xmlns:a16="http://schemas.microsoft.com/office/drawing/2014/main" id="{ABD2D0A1-396C-E350-F072-A21359340ECE}"/>
              </a:ext>
            </a:extLst>
          </p:cNvPr>
          <p:cNvSpPr txBox="1"/>
          <p:nvPr/>
        </p:nvSpPr>
        <p:spPr>
          <a:xfrm>
            <a:off x="8060103" y="505122"/>
            <a:ext cx="3933933" cy="5847755"/>
          </a:xfrm>
          <a:prstGeom prst="rect">
            <a:avLst/>
          </a:prstGeom>
          <a:noFill/>
        </p:spPr>
        <p:txBody>
          <a:bodyPr wrap="square" rtlCol="0">
            <a:spAutoFit/>
          </a:bodyPr>
          <a:lstStyle/>
          <a:p>
            <a:r>
              <a:rPr lang="de-DE" sz="2200" i="1" dirty="0"/>
              <a:t>Wo ist dann die Abtei? Zuletzt bin ich zum Äußersten geschritten und habe mit Google Maps das Kloster gesucht, in der dieses leckere Bier gebraut wird. So fand ich bei Suche nach „Abtei, </a:t>
            </a:r>
            <a:r>
              <a:rPr lang="de-DE" sz="2200" i="1" dirty="0" err="1"/>
              <a:t>Chimay</a:t>
            </a:r>
            <a:r>
              <a:rPr lang="de-DE" sz="2200" i="1" dirty="0"/>
              <a:t>“ schließlich einen  unscheinbaren Gebäudekomplex, hinter dessen Mauern sich eine noch unscheinbarere Kirche verbarg – Die Abteikirche !</a:t>
            </a:r>
            <a:br>
              <a:rPr lang="de-DE" sz="2200" i="1" dirty="0"/>
            </a:br>
            <a:endParaRPr lang="de-DE" sz="2200" i="1" dirty="0"/>
          </a:p>
          <a:p>
            <a:r>
              <a:rPr lang="de-DE" sz="2200" i="1" dirty="0"/>
              <a:t>Ich hätte allerdings evtl. vorher nachlesen sollen:</a:t>
            </a:r>
          </a:p>
          <a:p>
            <a:r>
              <a:rPr lang="de-DE" sz="2200" i="1" dirty="0" err="1"/>
              <a:t>Trapistinnenabtei</a:t>
            </a:r>
            <a:r>
              <a:rPr lang="de-DE" sz="2200" i="1" dirty="0"/>
              <a:t> </a:t>
            </a:r>
            <a:r>
              <a:rPr lang="de-DE" sz="2200" i="1" dirty="0" err="1"/>
              <a:t>Chimay</a:t>
            </a:r>
            <a:r>
              <a:rPr lang="de-DE" sz="2200" i="1" dirty="0"/>
              <a:t> – gegründet 1919 … aber: kein Wort von Brauerei ….</a:t>
            </a:r>
          </a:p>
        </p:txBody>
      </p:sp>
    </p:spTree>
    <p:extLst>
      <p:ext uri="{BB962C8B-B14F-4D97-AF65-F5344CB8AC3E}">
        <p14:creationId xmlns:p14="http://schemas.microsoft.com/office/powerpoint/2010/main" val="21264046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1744CC7-882B-43EC-A052-210013EF7A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537"/>
            <a:ext cx="12192000" cy="6877538"/>
          </a:xfrm>
          <a:prstGeom prst="rect">
            <a:avLst/>
          </a:prstGeom>
        </p:spPr>
      </p:pic>
      <p:sp>
        <p:nvSpPr>
          <p:cNvPr id="2" name="Textfeld 1">
            <a:extLst>
              <a:ext uri="{FF2B5EF4-FFF2-40B4-BE49-F238E27FC236}">
                <a16:creationId xmlns:a16="http://schemas.microsoft.com/office/drawing/2014/main" id="{555E57D2-FF1A-48C3-59D3-08CF56B1F1F3}"/>
              </a:ext>
            </a:extLst>
          </p:cNvPr>
          <p:cNvSpPr txBox="1"/>
          <p:nvPr/>
        </p:nvSpPr>
        <p:spPr>
          <a:xfrm>
            <a:off x="130629" y="6035040"/>
            <a:ext cx="7396064" cy="584775"/>
          </a:xfrm>
          <a:prstGeom prst="rect">
            <a:avLst/>
          </a:prstGeom>
          <a:noFill/>
        </p:spPr>
        <p:txBody>
          <a:bodyPr wrap="none" rtlCol="0">
            <a:spAutoFit/>
          </a:bodyPr>
          <a:lstStyle/>
          <a:p>
            <a:r>
              <a:rPr lang="de-DE" sz="3200" dirty="0"/>
              <a:t>… dafür ein schöner ruhiger Klostergarten…</a:t>
            </a:r>
          </a:p>
        </p:txBody>
      </p:sp>
    </p:spTree>
    <p:extLst>
      <p:ext uri="{BB962C8B-B14F-4D97-AF65-F5344CB8AC3E}">
        <p14:creationId xmlns:p14="http://schemas.microsoft.com/office/powerpoint/2010/main" val="2395100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280830C-E0C8-6F6E-181A-8C72BC3444AD}"/>
              </a:ext>
            </a:extLst>
          </p:cNvPr>
          <p:cNvSpPr txBox="1"/>
          <p:nvPr/>
        </p:nvSpPr>
        <p:spPr>
          <a:xfrm>
            <a:off x="311927" y="4681802"/>
            <a:ext cx="7584562" cy="1785104"/>
          </a:xfrm>
          <a:prstGeom prst="rect">
            <a:avLst/>
          </a:prstGeom>
          <a:noFill/>
        </p:spPr>
        <p:txBody>
          <a:bodyPr wrap="square">
            <a:spAutoFit/>
          </a:bodyPr>
          <a:lstStyle/>
          <a:p>
            <a:r>
              <a:rPr lang="de-DE" sz="2200" i="1" dirty="0"/>
              <a:t>Erst zu Hause habe ich bemerkt, dass es 7 km von </a:t>
            </a:r>
            <a:r>
              <a:rPr lang="de-DE" sz="2200" i="1" dirty="0" err="1"/>
              <a:t>Chimay</a:t>
            </a:r>
            <a:r>
              <a:rPr lang="de-DE" sz="2200" i="1" dirty="0"/>
              <a:t> entfernt noch die 1851 gegründete </a:t>
            </a:r>
            <a:r>
              <a:rPr lang="de-DE" sz="2200" i="1" dirty="0" err="1"/>
              <a:t>Trappistenabei</a:t>
            </a:r>
            <a:r>
              <a:rPr lang="de-DE" sz="2200" i="1" dirty="0"/>
              <a:t> „Notre Dame de </a:t>
            </a:r>
            <a:r>
              <a:rPr lang="de-DE" sz="2200" i="1" dirty="0" err="1"/>
              <a:t>Scourmont</a:t>
            </a:r>
            <a:r>
              <a:rPr lang="de-DE" sz="2200" i="1" dirty="0"/>
              <a:t>“ gibt. Diese wurde von im Brauwesen erfahrenen Mönchen aus </a:t>
            </a:r>
            <a:r>
              <a:rPr lang="de-DE" sz="2200" i="1" dirty="0" err="1"/>
              <a:t>Westvleteren</a:t>
            </a:r>
            <a:r>
              <a:rPr lang="de-DE" sz="2200" i="1" dirty="0"/>
              <a:t> gegründet, so dass auch in </a:t>
            </a:r>
            <a:r>
              <a:rPr lang="de-DE" sz="2200" i="1" dirty="0" err="1"/>
              <a:t>Chimay</a:t>
            </a:r>
            <a:r>
              <a:rPr lang="de-DE" sz="2200" i="1" dirty="0"/>
              <a:t>  ein Abteibier gebraut werden konnte …</a:t>
            </a:r>
          </a:p>
        </p:txBody>
      </p:sp>
      <p:pic>
        <p:nvPicPr>
          <p:cNvPr id="5" name="Grafik 4">
            <a:extLst>
              <a:ext uri="{FF2B5EF4-FFF2-40B4-BE49-F238E27FC236}">
                <a16:creationId xmlns:a16="http://schemas.microsoft.com/office/drawing/2014/main" id="{D0E356F7-F41B-9E74-38D9-745350541359}"/>
              </a:ext>
            </a:extLst>
          </p:cNvPr>
          <p:cNvPicPr>
            <a:picLocks noChangeAspect="1"/>
          </p:cNvPicPr>
          <p:nvPr/>
        </p:nvPicPr>
        <p:blipFill>
          <a:blip r:embed="rId2"/>
          <a:stretch>
            <a:fillRect/>
          </a:stretch>
        </p:blipFill>
        <p:spPr>
          <a:xfrm>
            <a:off x="503231" y="370705"/>
            <a:ext cx="10668925" cy="4023709"/>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0A719D1F-5017-FAC3-082E-1E21A4953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68972">
            <a:off x="8425397" y="2987691"/>
            <a:ext cx="3429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feld 7">
            <a:extLst>
              <a:ext uri="{FF2B5EF4-FFF2-40B4-BE49-F238E27FC236}">
                <a16:creationId xmlns:a16="http://schemas.microsoft.com/office/drawing/2014/main" id="{6046EE0E-4726-6CD9-230B-EE995AF0B8A3}"/>
              </a:ext>
            </a:extLst>
          </p:cNvPr>
          <p:cNvSpPr txBox="1"/>
          <p:nvPr/>
        </p:nvSpPr>
        <p:spPr>
          <a:xfrm>
            <a:off x="5846402" y="6089021"/>
            <a:ext cx="3119765" cy="584775"/>
          </a:xfrm>
          <a:prstGeom prst="rect">
            <a:avLst/>
          </a:prstGeom>
          <a:noFill/>
        </p:spPr>
        <p:txBody>
          <a:bodyPr wrap="none" rtlCol="0">
            <a:spAutoFit/>
          </a:bodyPr>
          <a:lstStyle/>
          <a:p>
            <a:r>
              <a:rPr lang="de-DE" sz="3200" dirty="0"/>
              <a:t>Na, dann Prost ….</a:t>
            </a:r>
          </a:p>
        </p:txBody>
      </p:sp>
    </p:spTree>
    <p:extLst>
      <p:ext uri="{BB962C8B-B14F-4D97-AF65-F5344CB8AC3E}">
        <p14:creationId xmlns:p14="http://schemas.microsoft.com/office/powerpoint/2010/main" val="75997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8D25F86-1E1F-3D95-F11C-4489AC1FF7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4CB1A869-011F-4C19-84C6-01D44B8BEDE1}"/>
              </a:ext>
            </a:extLst>
          </p:cNvPr>
          <p:cNvSpPr txBox="1"/>
          <p:nvPr/>
        </p:nvSpPr>
        <p:spPr>
          <a:xfrm>
            <a:off x="231035" y="5115769"/>
            <a:ext cx="7823201" cy="1569660"/>
          </a:xfrm>
          <a:prstGeom prst="rect">
            <a:avLst/>
          </a:prstGeom>
          <a:solidFill>
            <a:schemeClr val="bg1">
              <a:alpha val="91000"/>
            </a:schemeClr>
          </a:solidFill>
        </p:spPr>
        <p:txBody>
          <a:bodyPr wrap="square">
            <a:spAutoFit/>
          </a:bodyPr>
          <a:lstStyle/>
          <a:p>
            <a:r>
              <a:rPr lang="de-DE" sz="2400" i="1" dirty="0">
                <a:effectLst/>
              </a:rPr>
              <a:t>Ab </a:t>
            </a:r>
            <a:r>
              <a:rPr lang="de-DE" sz="2400" i="1" dirty="0" err="1">
                <a:effectLst/>
              </a:rPr>
              <a:t>Chimay</a:t>
            </a:r>
            <a:r>
              <a:rPr lang="de-DE" sz="2400" i="1" dirty="0">
                <a:effectLst/>
              </a:rPr>
              <a:t> geht es auf dem </a:t>
            </a:r>
            <a:r>
              <a:rPr lang="de-DE" sz="2400" i="1" dirty="0" err="1">
                <a:effectLst/>
              </a:rPr>
              <a:t>Bahntrassenradweg</a:t>
            </a:r>
            <a:r>
              <a:rPr lang="de-DE" sz="2400" i="1" dirty="0">
                <a:effectLst/>
              </a:rPr>
              <a:t> der Linie 156 weiter nach </a:t>
            </a:r>
            <a:r>
              <a:rPr lang="de-DE" sz="2400" i="1" dirty="0" err="1">
                <a:effectLst/>
              </a:rPr>
              <a:t>Mariembourg</a:t>
            </a:r>
            <a:r>
              <a:rPr lang="de-DE" sz="2400" i="1" dirty="0">
                <a:effectLst/>
              </a:rPr>
              <a:t>. Die Strecke wurde zwischen 1858 und 1866 eröffnet und zwischen 1954 und 1987 stillgelegt. Seit 2013 als RAVEL eröffnet. </a:t>
            </a:r>
            <a:endParaRPr lang="de-DE" sz="2400" i="1" dirty="0"/>
          </a:p>
        </p:txBody>
      </p:sp>
    </p:spTree>
    <p:extLst>
      <p:ext uri="{BB962C8B-B14F-4D97-AF65-F5344CB8AC3E}">
        <p14:creationId xmlns:p14="http://schemas.microsoft.com/office/powerpoint/2010/main" val="33478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085481E-9531-834A-8811-577D1519BA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1125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99E898-D1D8-B46B-1559-82887B7E09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613"/>
            <a:ext cx="12192000" cy="6861614"/>
          </a:xfrm>
          <a:prstGeom prst="rect">
            <a:avLst/>
          </a:prstGeom>
        </p:spPr>
      </p:pic>
      <p:pic>
        <p:nvPicPr>
          <p:cNvPr id="7" name="Grafik 6">
            <a:extLst>
              <a:ext uri="{FF2B5EF4-FFF2-40B4-BE49-F238E27FC236}">
                <a16:creationId xmlns:a16="http://schemas.microsoft.com/office/drawing/2014/main" id="{F3FBF1AE-0B37-BBB3-78D9-5DEF8F823E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8640" y="4637314"/>
            <a:ext cx="4814169" cy="1769915"/>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DAC38DE0-043C-B62D-C01D-FE8E8196B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3639" y="2238242"/>
            <a:ext cx="5044170" cy="4396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724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out)">
                                      <p:cBhvr>
                                        <p:cTn id="1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E89FB5-1F82-8FF2-49F4-A36B6050FC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3811" cy="6858000"/>
          </a:xfrm>
          <a:prstGeom prst="rect">
            <a:avLst/>
          </a:prstGeom>
        </p:spPr>
      </p:pic>
    </p:spTree>
    <p:extLst>
      <p:ext uri="{BB962C8B-B14F-4D97-AF65-F5344CB8AC3E}">
        <p14:creationId xmlns:p14="http://schemas.microsoft.com/office/powerpoint/2010/main" val="87568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DB986F-4E9A-751A-0C05-5BA55B4090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9430"/>
            <a:ext cx="12192000" cy="7036859"/>
          </a:xfrm>
          <a:prstGeom prst="rect">
            <a:avLst/>
          </a:prstGeom>
        </p:spPr>
      </p:pic>
      <p:pic>
        <p:nvPicPr>
          <p:cNvPr id="11" name="Grafik 10">
            <a:extLst>
              <a:ext uri="{FF2B5EF4-FFF2-40B4-BE49-F238E27FC236}">
                <a16:creationId xmlns:a16="http://schemas.microsoft.com/office/drawing/2014/main" id="{8BAE07C7-4275-F5A7-48BC-B6065C2A03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337"/>
          <a:stretch/>
        </p:blipFill>
        <p:spPr>
          <a:xfrm>
            <a:off x="361800" y="228037"/>
            <a:ext cx="8966200" cy="640192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4">
            <p14:nvContentPartPr>
              <p14:cNvPr id="16" name="Freihand 15">
                <a:extLst>
                  <a:ext uri="{FF2B5EF4-FFF2-40B4-BE49-F238E27FC236}">
                    <a16:creationId xmlns:a16="http://schemas.microsoft.com/office/drawing/2014/main" id="{27644DBF-DF40-7612-0287-8C823AEB5B49}"/>
                  </a:ext>
                </a:extLst>
              </p14:cNvPr>
              <p14:cNvContentPartPr/>
              <p14:nvPr/>
            </p14:nvContentPartPr>
            <p14:xfrm>
              <a:off x="1041100" y="371620"/>
              <a:ext cx="7607600" cy="4873599"/>
            </p14:xfrm>
          </p:contentPart>
        </mc:Choice>
        <mc:Fallback xmlns="">
          <p:pic>
            <p:nvPicPr>
              <p:cNvPr id="16" name="Freihand 15">
                <a:extLst>
                  <a:ext uri="{FF2B5EF4-FFF2-40B4-BE49-F238E27FC236}">
                    <a16:creationId xmlns:a16="http://schemas.microsoft.com/office/drawing/2014/main" id="{27644DBF-DF40-7612-0287-8C823AEB5B49}"/>
                  </a:ext>
                </a:extLst>
              </p:cNvPr>
              <p:cNvPicPr/>
              <p:nvPr/>
            </p:nvPicPr>
            <p:blipFill>
              <a:blip r:embed="rId5"/>
              <a:stretch>
                <a:fillRect/>
              </a:stretch>
            </p:blipFill>
            <p:spPr>
              <a:xfrm>
                <a:off x="978102" y="308621"/>
                <a:ext cx="7733235" cy="49992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Freihand 18">
                <a:extLst>
                  <a:ext uri="{FF2B5EF4-FFF2-40B4-BE49-F238E27FC236}">
                    <a16:creationId xmlns:a16="http://schemas.microsoft.com/office/drawing/2014/main" id="{7114B6C5-8271-5D7D-AB2D-225DBF8A326F}"/>
                  </a:ext>
                </a:extLst>
              </p14:cNvPr>
              <p14:cNvContentPartPr/>
              <p14:nvPr/>
            </p14:nvContentPartPr>
            <p14:xfrm>
              <a:off x="977380" y="520580"/>
              <a:ext cx="7127640" cy="5584680"/>
            </p14:xfrm>
          </p:contentPart>
        </mc:Choice>
        <mc:Fallback xmlns="">
          <p:pic>
            <p:nvPicPr>
              <p:cNvPr id="19" name="Freihand 18">
                <a:extLst>
                  <a:ext uri="{FF2B5EF4-FFF2-40B4-BE49-F238E27FC236}">
                    <a16:creationId xmlns:a16="http://schemas.microsoft.com/office/drawing/2014/main" id="{7114B6C5-8271-5D7D-AB2D-225DBF8A326F}"/>
                  </a:ext>
                </a:extLst>
              </p:cNvPr>
              <p:cNvPicPr/>
              <p:nvPr/>
            </p:nvPicPr>
            <p:blipFill>
              <a:blip r:embed="rId7"/>
              <a:stretch>
                <a:fillRect/>
              </a:stretch>
            </p:blipFill>
            <p:spPr>
              <a:xfrm>
                <a:off x="914740" y="457580"/>
                <a:ext cx="7253280" cy="5710320"/>
              </a:xfrm>
              <a:prstGeom prst="rect">
                <a:avLst/>
              </a:prstGeom>
            </p:spPr>
          </p:pic>
        </mc:Fallback>
      </mc:AlternateContent>
      <p:sp>
        <p:nvSpPr>
          <p:cNvPr id="13" name="Textfeld 12">
            <a:extLst>
              <a:ext uri="{FF2B5EF4-FFF2-40B4-BE49-F238E27FC236}">
                <a16:creationId xmlns:a16="http://schemas.microsoft.com/office/drawing/2014/main" id="{A319AAEF-C0DF-0EB2-45F7-F01668A4E25A}"/>
              </a:ext>
            </a:extLst>
          </p:cNvPr>
          <p:cNvSpPr txBox="1"/>
          <p:nvPr/>
        </p:nvSpPr>
        <p:spPr>
          <a:xfrm>
            <a:off x="8877300" y="630316"/>
            <a:ext cx="3108325" cy="3785652"/>
          </a:xfrm>
          <a:prstGeom prst="rect">
            <a:avLst/>
          </a:prstGeom>
          <a:solidFill>
            <a:schemeClr val="bg1"/>
          </a:solidFill>
          <a:ln>
            <a:solidFill>
              <a:srgbClr val="000000"/>
            </a:solidFill>
          </a:ln>
        </p:spPr>
        <p:txBody>
          <a:bodyPr wrap="square" rtlCol="0">
            <a:spAutoFit/>
          </a:bodyPr>
          <a:lstStyle/>
          <a:p>
            <a:r>
              <a:rPr lang="de-DE" sz="2400" i="1" dirty="0"/>
              <a:t>Um das </a:t>
            </a:r>
            <a:r>
              <a:rPr lang="de-DE" sz="2400" b="1" i="1" dirty="0"/>
              <a:t>Schloss </a:t>
            </a:r>
            <a:r>
              <a:rPr lang="de-DE" sz="2400" b="1" i="1" dirty="0" err="1"/>
              <a:t>Jehay</a:t>
            </a:r>
            <a:r>
              <a:rPr lang="de-DE" sz="2400" b="1" i="1" dirty="0"/>
              <a:t> </a:t>
            </a:r>
            <a:r>
              <a:rPr lang="de-DE" sz="2400" i="1" dirty="0"/>
              <a:t>(16. </a:t>
            </a:r>
            <a:r>
              <a:rPr lang="de-DE" sz="2400" i="1" dirty="0" err="1"/>
              <a:t>Jh</a:t>
            </a:r>
            <a:r>
              <a:rPr lang="de-DE" sz="2400" i="1" dirty="0"/>
              <a:t>)   mit seinem berühmten Schachbrettmuster zu sehen, war ich extra aus dem </a:t>
            </a:r>
            <a:r>
              <a:rPr lang="de-DE" sz="2400" i="1" dirty="0" err="1"/>
              <a:t>Maastal</a:t>
            </a:r>
            <a:r>
              <a:rPr lang="de-DE" sz="2400" i="1" dirty="0"/>
              <a:t> hochgeradelt. Leider war der Anblick dann doch nicht ganz so außergewöhnlich ..</a:t>
            </a:r>
          </a:p>
        </p:txBody>
      </p:sp>
    </p:spTree>
    <p:extLst>
      <p:ext uri="{BB962C8B-B14F-4D97-AF65-F5344CB8AC3E}">
        <p14:creationId xmlns:p14="http://schemas.microsoft.com/office/powerpoint/2010/main" val="79726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drawProgress</p:attrName>
                                        </p:attrNameLst>
                                      </p:cBhvr>
                                      <p:tavLst>
                                        <p:tav tm="0">
                                          <p:val>
                                            <p:fltVal val="0"/>
                                          </p:val>
                                        </p:tav>
                                        <p:tav tm="100000">
                                          <p:val>
                                            <p:fltVal val="1"/>
                                          </p:val>
                                        </p:tav>
                                      </p:tavLst>
                                    </p:anim>
                                  </p:childTnLst>
                                </p:cTn>
                              </p:par>
                            </p:childTnLst>
                          </p:cTn>
                        </p:par>
                        <p:par>
                          <p:cTn id="13" fill="hold">
                            <p:stCondLst>
                              <p:cond delay="500"/>
                            </p:stCondLst>
                            <p:childTnLst>
                              <p:par>
                                <p:cTn id="14" presetID="63"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drawProgress</p:attrName>
                                        </p:attrNameLst>
                                      </p:cBhvr>
                                      <p:tavLst>
                                        <p:tav tm="0">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750"/>
                                        <p:tgtEl>
                                          <p:spTgt spid="11"/>
                                        </p:tgtEl>
                                        <p:attrNameLst>
                                          <p:attrName>ppt_w</p:attrName>
                                        </p:attrNameLst>
                                      </p:cBhvr>
                                      <p:tavLst>
                                        <p:tav tm="0">
                                          <p:val>
                                            <p:strVal val="ppt_w"/>
                                          </p:val>
                                        </p:tav>
                                        <p:tav tm="100000">
                                          <p:val>
                                            <p:fltVal val="0"/>
                                          </p:val>
                                        </p:tav>
                                      </p:tavLst>
                                    </p:anim>
                                    <p:anim calcmode="lin" valueType="num">
                                      <p:cBhvr>
                                        <p:cTn id="21" dur="750"/>
                                        <p:tgtEl>
                                          <p:spTgt spid="11"/>
                                        </p:tgtEl>
                                        <p:attrNameLst>
                                          <p:attrName>ppt_h</p:attrName>
                                        </p:attrNameLst>
                                      </p:cBhvr>
                                      <p:tavLst>
                                        <p:tav tm="0">
                                          <p:val>
                                            <p:strVal val="ppt_h"/>
                                          </p:val>
                                        </p:tav>
                                        <p:tav tm="100000">
                                          <p:val>
                                            <p:fltVal val="0"/>
                                          </p:val>
                                        </p:tav>
                                      </p:tavLst>
                                    </p:anim>
                                    <p:anim calcmode="lin" valueType="num">
                                      <p:cBhvr>
                                        <p:cTn id="22" dur="750"/>
                                        <p:tgtEl>
                                          <p:spTgt spid="11"/>
                                        </p:tgtEl>
                                        <p:attrNameLst>
                                          <p:attrName>style.rotation</p:attrName>
                                        </p:attrNameLst>
                                      </p:cBhvr>
                                      <p:tavLst>
                                        <p:tav tm="0">
                                          <p:val>
                                            <p:fltVal val="0"/>
                                          </p:val>
                                        </p:tav>
                                        <p:tav tm="100000">
                                          <p:val>
                                            <p:fltVal val="360"/>
                                          </p:val>
                                        </p:tav>
                                      </p:tavLst>
                                    </p:anim>
                                    <p:animEffect transition="out" filter="fade">
                                      <p:cBhvr>
                                        <p:cTn id="23" dur="750"/>
                                        <p:tgtEl>
                                          <p:spTgt spid="11"/>
                                        </p:tgtEl>
                                      </p:cBhvr>
                                    </p:animEffect>
                                    <p:set>
                                      <p:cBhvr>
                                        <p:cTn id="24" dur="1" fill="hold">
                                          <p:stCondLst>
                                            <p:cond delay="749"/>
                                          </p:stCondLst>
                                        </p:cTn>
                                        <p:tgtEl>
                                          <p:spTgt spid="1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2AA55E-369C-08EC-01AD-9BE83DEB73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618303" y="1269656"/>
            <a:ext cx="6253619" cy="4318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B368938A-E54B-9106-4D56-19D3715128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23157" y="1344455"/>
            <a:ext cx="6253621" cy="4169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8887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39F2BF-7BD1-599F-855A-DC6C503FFF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670" y="253999"/>
            <a:ext cx="4834890" cy="3626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6E2E9630-8DD0-D204-4936-B20A05F2A6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4330" y="847883"/>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B7FAFA68-EEEE-24BE-DF3B-F6C1C9302A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0241" y="3277871"/>
            <a:ext cx="5913120" cy="3326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feld 9">
            <a:extLst>
              <a:ext uri="{FF2B5EF4-FFF2-40B4-BE49-F238E27FC236}">
                <a16:creationId xmlns:a16="http://schemas.microsoft.com/office/drawing/2014/main" id="{09F8CB2B-0BC3-11B6-DDD6-25344C06F6BF}"/>
              </a:ext>
            </a:extLst>
          </p:cNvPr>
          <p:cNvSpPr txBox="1"/>
          <p:nvPr/>
        </p:nvSpPr>
        <p:spPr>
          <a:xfrm>
            <a:off x="8158481" y="4665009"/>
            <a:ext cx="3139440" cy="1938992"/>
          </a:xfrm>
          <a:prstGeom prst="rect">
            <a:avLst/>
          </a:prstGeom>
          <a:noFill/>
        </p:spPr>
        <p:txBody>
          <a:bodyPr wrap="square" rtlCol="0">
            <a:spAutoFit/>
          </a:bodyPr>
          <a:lstStyle/>
          <a:p>
            <a:r>
              <a:rPr lang="de-DE" sz="2400" i="1" dirty="0"/>
              <a:t>Die Bahntrasse endet in </a:t>
            </a:r>
            <a:r>
              <a:rPr lang="de-DE" sz="2400" i="1" dirty="0" err="1"/>
              <a:t>Mariembourg</a:t>
            </a:r>
            <a:r>
              <a:rPr lang="de-DE" sz="2400" i="1" dirty="0"/>
              <a:t>: von da mit dem Zug über Charleroi und Lüttich zurück nach Kelmis</a:t>
            </a:r>
          </a:p>
        </p:txBody>
      </p:sp>
    </p:spTree>
    <p:extLst>
      <p:ext uri="{BB962C8B-B14F-4D97-AF65-F5344CB8AC3E}">
        <p14:creationId xmlns:p14="http://schemas.microsoft.com/office/powerpoint/2010/main" val="35570833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79C28EA-4FED-E7BD-6A07-22019F4314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0"/>
          <a:stretch/>
        </p:blipFill>
        <p:spPr>
          <a:xfrm>
            <a:off x="0" y="-100208"/>
            <a:ext cx="12192000" cy="6958209"/>
          </a:xfrm>
          <a:prstGeom prst="rect">
            <a:avLst/>
          </a:prstGeom>
        </p:spPr>
      </p:pic>
      <p:sp>
        <p:nvSpPr>
          <p:cNvPr id="2" name="Textfeld 1">
            <a:extLst>
              <a:ext uri="{FF2B5EF4-FFF2-40B4-BE49-F238E27FC236}">
                <a16:creationId xmlns:a16="http://schemas.microsoft.com/office/drawing/2014/main" id="{46220509-B29C-6D4C-DBB7-AE9E13D9C38F}"/>
              </a:ext>
            </a:extLst>
          </p:cNvPr>
          <p:cNvSpPr txBox="1"/>
          <p:nvPr/>
        </p:nvSpPr>
        <p:spPr>
          <a:xfrm>
            <a:off x="352697" y="313508"/>
            <a:ext cx="3124381" cy="584775"/>
          </a:xfrm>
          <a:prstGeom prst="rect">
            <a:avLst/>
          </a:prstGeom>
          <a:noFill/>
        </p:spPr>
        <p:txBody>
          <a:bodyPr wrap="none" rtlCol="0">
            <a:spAutoFit/>
          </a:bodyPr>
          <a:lstStyle/>
          <a:p>
            <a:r>
              <a:rPr lang="de-DE" sz="3200" dirty="0" err="1"/>
              <a:t>Liège</a:t>
            </a:r>
            <a:r>
              <a:rPr lang="de-DE" sz="3200" dirty="0"/>
              <a:t>-  Guillemins</a:t>
            </a:r>
          </a:p>
        </p:txBody>
      </p:sp>
    </p:spTree>
    <p:extLst>
      <p:ext uri="{BB962C8B-B14F-4D97-AF65-F5344CB8AC3E}">
        <p14:creationId xmlns:p14="http://schemas.microsoft.com/office/powerpoint/2010/main" val="274093988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35177DD-2892-420C-8A15-7ECA985FBCB1}">
  <we:reference id="wa104380121" version="2.0.0.0" store="de-DE"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 2013 - 2022</Template>
  <TotalTime>0</TotalTime>
  <Words>1990</Words>
  <Application>Microsoft Office PowerPoint</Application>
  <PresentationFormat>Breitbild</PresentationFormat>
  <Paragraphs>80</Paragraphs>
  <Slides>92</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92</vt:i4>
      </vt:variant>
    </vt:vector>
  </HeadingPairs>
  <TitlesOfParts>
    <vt:vector size="98" baseType="lpstr">
      <vt:lpstr>Arial</vt:lpstr>
      <vt:lpstr>Adobe Caslon Pro</vt:lpstr>
      <vt:lpstr>Calibri Light</vt:lpstr>
      <vt:lpstr>Segoe UI</vt:lpstr>
      <vt:lpstr>Calibri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26</cp:revision>
  <dcterms:created xsi:type="dcterms:W3CDTF">2023-07-08T21:33:19Z</dcterms:created>
  <dcterms:modified xsi:type="dcterms:W3CDTF">2023-07-17T14:46:10Z</dcterms:modified>
</cp:coreProperties>
</file>