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5" r:id="rId2"/>
    <p:sldId id="260" r:id="rId3"/>
    <p:sldId id="261" r:id="rId4"/>
    <p:sldId id="262" r:id="rId5"/>
    <p:sldId id="263" r:id="rId6"/>
    <p:sldId id="264" r:id="rId7"/>
    <p:sldId id="265" r:id="rId8"/>
    <p:sldId id="266" r:id="rId9"/>
    <p:sldId id="267" r:id="rId10"/>
    <p:sldId id="269" r:id="rId11"/>
    <p:sldId id="268" r:id="rId12"/>
    <p:sldId id="270" r:id="rId13"/>
    <p:sldId id="271" r:id="rId14"/>
    <p:sldId id="272" r:id="rId15"/>
    <p:sldId id="274" r:id="rId16"/>
    <p:sldId id="273" r:id="rId17"/>
    <p:sldId id="275" r:id="rId18"/>
    <p:sldId id="280" r:id="rId19"/>
    <p:sldId id="277" r:id="rId20"/>
    <p:sldId id="278" r:id="rId21"/>
    <p:sldId id="284" r:id="rId22"/>
    <p:sldId id="279" r:id="rId23"/>
    <p:sldId id="282" r:id="rId24"/>
    <p:sldId id="281" r:id="rId25"/>
    <p:sldId id="285" r:id="rId26"/>
    <p:sldId id="283" r:id="rId27"/>
    <p:sldId id="288" r:id="rId28"/>
    <p:sldId id="287" r:id="rId29"/>
    <p:sldId id="289" r:id="rId30"/>
    <p:sldId id="294" r:id="rId31"/>
    <p:sldId id="291" r:id="rId32"/>
    <p:sldId id="290" r:id="rId33"/>
    <p:sldId id="292" r:id="rId34"/>
    <p:sldId id="293" r:id="rId35"/>
    <p:sldId id="295" r:id="rId36"/>
    <p:sldId id="296" r:id="rId37"/>
    <p:sldId id="297" r:id="rId38"/>
    <p:sldId id="298" r:id="rId39"/>
    <p:sldId id="303" r:id="rId40"/>
    <p:sldId id="299" r:id="rId41"/>
    <p:sldId id="300" r:id="rId42"/>
    <p:sldId id="301" r:id="rId43"/>
    <p:sldId id="302" r:id="rId44"/>
    <p:sldId id="307" r:id="rId45"/>
    <p:sldId id="304" r:id="rId46"/>
    <p:sldId id="305" r:id="rId47"/>
    <p:sldId id="306" r:id="rId48"/>
    <p:sldId id="308" r:id="rId49"/>
    <p:sldId id="309" r:id="rId50"/>
    <p:sldId id="310" r:id="rId51"/>
    <p:sldId id="311" r:id="rId52"/>
    <p:sldId id="312" r:id="rId53"/>
    <p:sldId id="313" r:id="rId5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67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5AA256-A576-963A-CB69-6C59582611B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0496E5C-A094-E454-4F56-DED9128EEF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281181D-9569-6D97-E2F2-AC93D96023E3}"/>
              </a:ext>
            </a:extLst>
          </p:cNvPr>
          <p:cNvSpPr>
            <a:spLocks noGrp="1"/>
          </p:cNvSpPr>
          <p:nvPr>
            <p:ph type="dt" sz="half" idx="10"/>
          </p:nvPr>
        </p:nvSpPr>
        <p:spPr/>
        <p:txBody>
          <a:bodyPr/>
          <a:lstStyle/>
          <a:p>
            <a:fld id="{3B1F79F8-2C41-4E80-8BAE-F3A2AE0A98BD}" type="datetimeFigureOut">
              <a:rPr lang="de-DE" smtClean="0"/>
              <a:t>17.07.2023</a:t>
            </a:fld>
            <a:endParaRPr lang="de-DE"/>
          </a:p>
        </p:txBody>
      </p:sp>
      <p:sp>
        <p:nvSpPr>
          <p:cNvPr id="5" name="Fußzeilenplatzhalter 4">
            <a:extLst>
              <a:ext uri="{FF2B5EF4-FFF2-40B4-BE49-F238E27FC236}">
                <a16:creationId xmlns:a16="http://schemas.microsoft.com/office/drawing/2014/main" id="{105C7D7E-1303-9615-13F8-8EC2D85D190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9875542-4405-6BCC-15C4-0CE08FF90068}"/>
              </a:ext>
            </a:extLst>
          </p:cNvPr>
          <p:cNvSpPr>
            <a:spLocks noGrp="1"/>
          </p:cNvSpPr>
          <p:nvPr>
            <p:ph type="sldNum" sz="quarter" idx="12"/>
          </p:nvPr>
        </p:nvSpPr>
        <p:spPr/>
        <p:txBody>
          <a:bodyPr/>
          <a:lstStyle/>
          <a:p>
            <a:fld id="{B308B7C8-EA5D-46BF-97B9-C66C5F728463}" type="slidenum">
              <a:rPr lang="de-DE" smtClean="0"/>
              <a:t>‹Nr.›</a:t>
            </a:fld>
            <a:endParaRPr lang="de-DE"/>
          </a:p>
        </p:txBody>
      </p:sp>
    </p:spTree>
    <p:extLst>
      <p:ext uri="{BB962C8B-B14F-4D97-AF65-F5344CB8AC3E}">
        <p14:creationId xmlns:p14="http://schemas.microsoft.com/office/powerpoint/2010/main" val="4157481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37465E-8D75-63E5-D968-1BF54CC18E6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C7238CD-F8B9-A4FB-3116-E6F4D458F9B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60E7523-5D0E-DF85-E638-86097950162F}"/>
              </a:ext>
            </a:extLst>
          </p:cNvPr>
          <p:cNvSpPr>
            <a:spLocks noGrp="1"/>
          </p:cNvSpPr>
          <p:nvPr>
            <p:ph type="dt" sz="half" idx="10"/>
          </p:nvPr>
        </p:nvSpPr>
        <p:spPr/>
        <p:txBody>
          <a:bodyPr/>
          <a:lstStyle/>
          <a:p>
            <a:fld id="{3B1F79F8-2C41-4E80-8BAE-F3A2AE0A98BD}" type="datetimeFigureOut">
              <a:rPr lang="de-DE" smtClean="0"/>
              <a:t>17.07.2023</a:t>
            </a:fld>
            <a:endParaRPr lang="de-DE"/>
          </a:p>
        </p:txBody>
      </p:sp>
      <p:sp>
        <p:nvSpPr>
          <p:cNvPr id="5" name="Fußzeilenplatzhalter 4">
            <a:extLst>
              <a:ext uri="{FF2B5EF4-FFF2-40B4-BE49-F238E27FC236}">
                <a16:creationId xmlns:a16="http://schemas.microsoft.com/office/drawing/2014/main" id="{C66F9A7D-1616-F0D6-DF04-01FEE259659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077BC48-5639-2490-49CD-FA2AF5F387F1}"/>
              </a:ext>
            </a:extLst>
          </p:cNvPr>
          <p:cNvSpPr>
            <a:spLocks noGrp="1"/>
          </p:cNvSpPr>
          <p:nvPr>
            <p:ph type="sldNum" sz="quarter" idx="12"/>
          </p:nvPr>
        </p:nvSpPr>
        <p:spPr/>
        <p:txBody>
          <a:bodyPr/>
          <a:lstStyle/>
          <a:p>
            <a:fld id="{B308B7C8-EA5D-46BF-97B9-C66C5F728463}" type="slidenum">
              <a:rPr lang="de-DE" smtClean="0"/>
              <a:t>‹Nr.›</a:t>
            </a:fld>
            <a:endParaRPr lang="de-DE"/>
          </a:p>
        </p:txBody>
      </p:sp>
    </p:spTree>
    <p:extLst>
      <p:ext uri="{BB962C8B-B14F-4D97-AF65-F5344CB8AC3E}">
        <p14:creationId xmlns:p14="http://schemas.microsoft.com/office/powerpoint/2010/main" val="4151014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99C8E5D-ED2C-30DA-C130-3DAF967C23D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7187EF0-4754-7F8A-13DC-92DA164DD42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DB4E6FA-5D12-3BB9-387B-C1B85609F859}"/>
              </a:ext>
            </a:extLst>
          </p:cNvPr>
          <p:cNvSpPr>
            <a:spLocks noGrp="1"/>
          </p:cNvSpPr>
          <p:nvPr>
            <p:ph type="dt" sz="half" idx="10"/>
          </p:nvPr>
        </p:nvSpPr>
        <p:spPr/>
        <p:txBody>
          <a:bodyPr/>
          <a:lstStyle/>
          <a:p>
            <a:fld id="{3B1F79F8-2C41-4E80-8BAE-F3A2AE0A98BD}" type="datetimeFigureOut">
              <a:rPr lang="de-DE" smtClean="0"/>
              <a:t>17.07.2023</a:t>
            </a:fld>
            <a:endParaRPr lang="de-DE"/>
          </a:p>
        </p:txBody>
      </p:sp>
      <p:sp>
        <p:nvSpPr>
          <p:cNvPr id="5" name="Fußzeilenplatzhalter 4">
            <a:extLst>
              <a:ext uri="{FF2B5EF4-FFF2-40B4-BE49-F238E27FC236}">
                <a16:creationId xmlns:a16="http://schemas.microsoft.com/office/drawing/2014/main" id="{3D9740A9-CC20-859A-6482-DC4E5320C96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6651133-77D3-71B6-9D41-A3A3E8D40A1A}"/>
              </a:ext>
            </a:extLst>
          </p:cNvPr>
          <p:cNvSpPr>
            <a:spLocks noGrp="1"/>
          </p:cNvSpPr>
          <p:nvPr>
            <p:ph type="sldNum" sz="quarter" idx="12"/>
          </p:nvPr>
        </p:nvSpPr>
        <p:spPr/>
        <p:txBody>
          <a:bodyPr/>
          <a:lstStyle/>
          <a:p>
            <a:fld id="{B308B7C8-EA5D-46BF-97B9-C66C5F728463}" type="slidenum">
              <a:rPr lang="de-DE" smtClean="0"/>
              <a:t>‹Nr.›</a:t>
            </a:fld>
            <a:endParaRPr lang="de-DE"/>
          </a:p>
        </p:txBody>
      </p:sp>
    </p:spTree>
    <p:extLst>
      <p:ext uri="{BB962C8B-B14F-4D97-AF65-F5344CB8AC3E}">
        <p14:creationId xmlns:p14="http://schemas.microsoft.com/office/powerpoint/2010/main" val="390715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13A050-7B6B-58A1-79B1-D8F547E65E6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ACE5417-9C2C-57D4-D26A-825589D37B6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B00524-CD66-D7EB-0360-6130FB29202E}"/>
              </a:ext>
            </a:extLst>
          </p:cNvPr>
          <p:cNvSpPr>
            <a:spLocks noGrp="1"/>
          </p:cNvSpPr>
          <p:nvPr>
            <p:ph type="dt" sz="half" idx="10"/>
          </p:nvPr>
        </p:nvSpPr>
        <p:spPr/>
        <p:txBody>
          <a:bodyPr/>
          <a:lstStyle/>
          <a:p>
            <a:fld id="{3B1F79F8-2C41-4E80-8BAE-F3A2AE0A98BD}" type="datetimeFigureOut">
              <a:rPr lang="de-DE" smtClean="0"/>
              <a:t>17.07.2023</a:t>
            </a:fld>
            <a:endParaRPr lang="de-DE"/>
          </a:p>
        </p:txBody>
      </p:sp>
      <p:sp>
        <p:nvSpPr>
          <p:cNvPr id="5" name="Fußzeilenplatzhalter 4">
            <a:extLst>
              <a:ext uri="{FF2B5EF4-FFF2-40B4-BE49-F238E27FC236}">
                <a16:creationId xmlns:a16="http://schemas.microsoft.com/office/drawing/2014/main" id="{1E01E988-6E67-0B44-D105-D82C60E5A8C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213A95D-688E-32F1-C94D-591605BF6DBC}"/>
              </a:ext>
            </a:extLst>
          </p:cNvPr>
          <p:cNvSpPr>
            <a:spLocks noGrp="1"/>
          </p:cNvSpPr>
          <p:nvPr>
            <p:ph type="sldNum" sz="quarter" idx="12"/>
          </p:nvPr>
        </p:nvSpPr>
        <p:spPr/>
        <p:txBody>
          <a:bodyPr/>
          <a:lstStyle/>
          <a:p>
            <a:fld id="{B308B7C8-EA5D-46BF-97B9-C66C5F728463}" type="slidenum">
              <a:rPr lang="de-DE" smtClean="0"/>
              <a:t>‹Nr.›</a:t>
            </a:fld>
            <a:endParaRPr lang="de-DE"/>
          </a:p>
        </p:txBody>
      </p:sp>
    </p:spTree>
    <p:extLst>
      <p:ext uri="{BB962C8B-B14F-4D97-AF65-F5344CB8AC3E}">
        <p14:creationId xmlns:p14="http://schemas.microsoft.com/office/powerpoint/2010/main" val="317742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B89EDE-1D9B-9D5F-F237-B47A9876115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94BA20C-E7C5-8BF6-FBC7-1BF68C2D79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C9D9AB6-4005-B08A-323C-C789B9F571CC}"/>
              </a:ext>
            </a:extLst>
          </p:cNvPr>
          <p:cNvSpPr>
            <a:spLocks noGrp="1"/>
          </p:cNvSpPr>
          <p:nvPr>
            <p:ph type="dt" sz="half" idx="10"/>
          </p:nvPr>
        </p:nvSpPr>
        <p:spPr/>
        <p:txBody>
          <a:bodyPr/>
          <a:lstStyle/>
          <a:p>
            <a:fld id="{3B1F79F8-2C41-4E80-8BAE-F3A2AE0A98BD}" type="datetimeFigureOut">
              <a:rPr lang="de-DE" smtClean="0"/>
              <a:t>17.07.2023</a:t>
            </a:fld>
            <a:endParaRPr lang="de-DE"/>
          </a:p>
        </p:txBody>
      </p:sp>
      <p:sp>
        <p:nvSpPr>
          <p:cNvPr id="5" name="Fußzeilenplatzhalter 4">
            <a:extLst>
              <a:ext uri="{FF2B5EF4-FFF2-40B4-BE49-F238E27FC236}">
                <a16:creationId xmlns:a16="http://schemas.microsoft.com/office/drawing/2014/main" id="{F073B762-0A21-67AD-47F3-96F4AD04ED1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EFA8BA5-2238-275E-3473-EB3B0FD89ACC}"/>
              </a:ext>
            </a:extLst>
          </p:cNvPr>
          <p:cNvSpPr>
            <a:spLocks noGrp="1"/>
          </p:cNvSpPr>
          <p:nvPr>
            <p:ph type="sldNum" sz="quarter" idx="12"/>
          </p:nvPr>
        </p:nvSpPr>
        <p:spPr/>
        <p:txBody>
          <a:bodyPr/>
          <a:lstStyle/>
          <a:p>
            <a:fld id="{B308B7C8-EA5D-46BF-97B9-C66C5F728463}" type="slidenum">
              <a:rPr lang="de-DE" smtClean="0"/>
              <a:t>‹Nr.›</a:t>
            </a:fld>
            <a:endParaRPr lang="de-DE"/>
          </a:p>
        </p:txBody>
      </p:sp>
    </p:spTree>
    <p:extLst>
      <p:ext uri="{BB962C8B-B14F-4D97-AF65-F5344CB8AC3E}">
        <p14:creationId xmlns:p14="http://schemas.microsoft.com/office/powerpoint/2010/main" val="3582107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5B0B5-9EA4-83EB-F4C6-991EDF94411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9377185-DD16-44CB-5A94-D2A1B84E0FF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49E51E0-FDEE-0DB2-EEF9-0FEAC17C741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47FADC2-219D-DACF-94F4-AE31230FEE17}"/>
              </a:ext>
            </a:extLst>
          </p:cNvPr>
          <p:cNvSpPr>
            <a:spLocks noGrp="1"/>
          </p:cNvSpPr>
          <p:nvPr>
            <p:ph type="dt" sz="half" idx="10"/>
          </p:nvPr>
        </p:nvSpPr>
        <p:spPr/>
        <p:txBody>
          <a:bodyPr/>
          <a:lstStyle/>
          <a:p>
            <a:fld id="{3B1F79F8-2C41-4E80-8BAE-F3A2AE0A98BD}" type="datetimeFigureOut">
              <a:rPr lang="de-DE" smtClean="0"/>
              <a:t>17.07.2023</a:t>
            </a:fld>
            <a:endParaRPr lang="de-DE"/>
          </a:p>
        </p:txBody>
      </p:sp>
      <p:sp>
        <p:nvSpPr>
          <p:cNvPr id="6" name="Fußzeilenplatzhalter 5">
            <a:extLst>
              <a:ext uri="{FF2B5EF4-FFF2-40B4-BE49-F238E27FC236}">
                <a16:creationId xmlns:a16="http://schemas.microsoft.com/office/drawing/2014/main" id="{3444DC92-0C70-0223-983C-865136D5B34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93D3F2A-E0D7-690B-60BF-8DDF369FD27D}"/>
              </a:ext>
            </a:extLst>
          </p:cNvPr>
          <p:cNvSpPr>
            <a:spLocks noGrp="1"/>
          </p:cNvSpPr>
          <p:nvPr>
            <p:ph type="sldNum" sz="quarter" idx="12"/>
          </p:nvPr>
        </p:nvSpPr>
        <p:spPr/>
        <p:txBody>
          <a:bodyPr/>
          <a:lstStyle/>
          <a:p>
            <a:fld id="{B308B7C8-EA5D-46BF-97B9-C66C5F728463}" type="slidenum">
              <a:rPr lang="de-DE" smtClean="0"/>
              <a:t>‹Nr.›</a:t>
            </a:fld>
            <a:endParaRPr lang="de-DE"/>
          </a:p>
        </p:txBody>
      </p:sp>
    </p:spTree>
    <p:extLst>
      <p:ext uri="{BB962C8B-B14F-4D97-AF65-F5344CB8AC3E}">
        <p14:creationId xmlns:p14="http://schemas.microsoft.com/office/powerpoint/2010/main" val="786046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52906-4F33-9910-7782-37071FD729B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CF533AD-9209-6D0B-C9E0-EBC428AA2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C14B61A-1309-0071-F3D7-55995ED3235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D7A89FE-6419-BB1A-692C-3F45A46F11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6661306-5F80-1DFC-718D-423F88301A0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161997C4-D129-9BF4-D461-27D9A7F138A8}"/>
              </a:ext>
            </a:extLst>
          </p:cNvPr>
          <p:cNvSpPr>
            <a:spLocks noGrp="1"/>
          </p:cNvSpPr>
          <p:nvPr>
            <p:ph type="dt" sz="half" idx="10"/>
          </p:nvPr>
        </p:nvSpPr>
        <p:spPr/>
        <p:txBody>
          <a:bodyPr/>
          <a:lstStyle/>
          <a:p>
            <a:fld id="{3B1F79F8-2C41-4E80-8BAE-F3A2AE0A98BD}" type="datetimeFigureOut">
              <a:rPr lang="de-DE" smtClean="0"/>
              <a:t>17.07.2023</a:t>
            </a:fld>
            <a:endParaRPr lang="de-DE"/>
          </a:p>
        </p:txBody>
      </p:sp>
      <p:sp>
        <p:nvSpPr>
          <p:cNvPr id="8" name="Fußzeilenplatzhalter 7">
            <a:extLst>
              <a:ext uri="{FF2B5EF4-FFF2-40B4-BE49-F238E27FC236}">
                <a16:creationId xmlns:a16="http://schemas.microsoft.com/office/drawing/2014/main" id="{B7F0D38A-CD24-7FE2-A24B-F1507ED40D5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E124556-0EE2-2C9C-CD09-E22793A12D15}"/>
              </a:ext>
            </a:extLst>
          </p:cNvPr>
          <p:cNvSpPr>
            <a:spLocks noGrp="1"/>
          </p:cNvSpPr>
          <p:nvPr>
            <p:ph type="sldNum" sz="quarter" idx="12"/>
          </p:nvPr>
        </p:nvSpPr>
        <p:spPr/>
        <p:txBody>
          <a:bodyPr/>
          <a:lstStyle/>
          <a:p>
            <a:fld id="{B308B7C8-EA5D-46BF-97B9-C66C5F728463}" type="slidenum">
              <a:rPr lang="de-DE" smtClean="0"/>
              <a:t>‹Nr.›</a:t>
            </a:fld>
            <a:endParaRPr lang="de-DE"/>
          </a:p>
        </p:txBody>
      </p:sp>
    </p:spTree>
    <p:extLst>
      <p:ext uri="{BB962C8B-B14F-4D97-AF65-F5344CB8AC3E}">
        <p14:creationId xmlns:p14="http://schemas.microsoft.com/office/powerpoint/2010/main" val="1262852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8633D-41CB-DA0E-7323-92EA5240AF7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C59271C-DF6C-FB13-36A5-06DA5D85254F}"/>
              </a:ext>
            </a:extLst>
          </p:cNvPr>
          <p:cNvSpPr>
            <a:spLocks noGrp="1"/>
          </p:cNvSpPr>
          <p:nvPr>
            <p:ph type="dt" sz="half" idx="10"/>
          </p:nvPr>
        </p:nvSpPr>
        <p:spPr/>
        <p:txBody>
          <a:bodyPr/>
          <a:lstStyle/>
          <a:p>
            <a:fld id="{3B1F79F8-2C41-4E80-8BAE-F3A2AE0A98BD}" type="datetimeFigureOut">
              <a:rPr lang="de-DE" smtClean="0"/>
              <a:t>17.07.2023</a:t>
            </a:fld>
            <a:endParaRPr lang="de-DE"/>
          </a:p>
        </p:txBody>
      </p:sp>
      <p:sp>
        <p:nvSpPr>
          <p:cNvPr id="4" name="Fußzeilenplatzhalter 3">
            <a:extLst>
              <a:ext uri="{FF2B5EF4-FFF2-40B4-BE49-F238E27FC236}">
                <a16:creationId xmlns:a16="http://schemas.microsoft.com/office/drawing/2014/main" id="{B397E969-34F7-E348-501E-D6FDFC1BEAA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EB5619D-D60D-39E6-6410-2CB58AF9A50D}"/>
              </a:ext>
            </a:extLst>
          </p:cNvPr>
          <p:cNvSpPr>
            <a:spLocks noGrp="1"/>
          </p:cNvSpPr>
          <p:nvPr>
            <p:ph type="sldNum" sz="quarter" idx="12"/>
          </p:nvPr>
        </p:nvSpPr>
        <p:spPr/>
        <p:txBody>
          <a:bodyPr/>
          <a:lstStyle/>
          <a:p>
            <a:fld id="{B308B7C8-EA5D-46BF-97B9-C66C5F728463}" type="slidenum">
              <a:rPr lang="de-DE" smtClean="0"/>
              <a:t>‹Nr.›</a:t>
            </a:fld>
            <a:endParaRPr lang="de-DE"/>
          </a:p>
        </p:txBody>
      </p:sp>
    </p:spTree>
    <p:extLst>
      <p:ext uri="{BB962C8B-B14F-4D97-AF65-F5344CB8AC3E}">
        <p14:creationId xmlns:p14="http://schemas.microsoft.com/office/powerpoint/2010/main" val="279678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AC9A1D6-D0B0-F5E1-FFD8-86249EE28EF6}"/>
              </a:ext>
            </a:extLst>
          </p:cNvPr>
          <p:cNvSpPr>
            <a:spLocks noGrp="1"/>
          </p:cNvSpPr>
          <p:nvPr>
            <p:ph type="dt" sz="half" idx="10"/>
          </p:nvPr>
        </p:nvSpPr>
        <p:spPr/>
        <p:txBody>
          <a:bodyPr/>
          <a:lstStyle/>
          <a:p>
            <a:fld id="{3B1F79F8-2C41-4E80-8BAE-F3A2AE0A98BD}" type="datetimeFigureOut">
              <a:rPr lang="de-DE" smtClean="0"/>
              <a:t>17.07.2023</a:t>
            </a:fld>
            <a:endParaRPr lang="de-DE"/>
          </a:p>
        </p:txBody>
      </p:sp>
      <p:sp>
        <p:nvSpPr>
          <p:cNvPr id="3" name="Fußzeilenplatzhalter 2">
            <a:extLst>
              <a:ext uri="{FF2B5EF4-FFF2-40B4-BE49-F238E27FC236}">
                <a16:creationId xmlns:a16="http://schemas.microsoft.com/office/drawing/2014/main" id="{78E8ECE1-BFFD-8489-AF82-84AAFEB3979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49292D3-5549-9EDA-15B5-00E21E79CB6A}"/>
              </a:ext>
            </a:extLst>
          </p:cNvPr>
          <p:cNvSpPr>
            <a:spLocks noGrp="1"/>
          </p:cNvSpPr>
          <p:nvPr>
            <p:ph type="sldNum" sz="quarter" idx="12"/>
          </p:nvPr>
        </p:nvSpPr>
        <p:spPr/>
        <p:txBody>
          <a:bodyPr/>
          <a:lstStyle/>
          <a:p>
            <a:fld id="{B308B7C8-EA5D-46BF-97B9-C66C5F728463}" type="slidenum">
              <a:rPr lang="de-DE" smtClean="0"/>
              <a:t>‹Nr.›</a:t>
            </a:fld>
            <a:endParaRPr lang="de-DE"/>
          </a:p>
        </p:txBody>
      </p:sp>
    </p:spTree>
    <p:extLst>
      <p:ext uri="{BB962C8B-B14F-4D97-AF65-F5344CB8AC3E}">
        <p14:creationId xmlns:p14="http://schemas.microsoft.com/office/powerpoint/2010/main" val="1047519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4DFE0-3D41-D6EA-011D-25CDB35B723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537773A-CE80-1AA9-9063-9ECDC9D306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6976D35-4ECE-94D3-C2D5-44D071845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F03896F-707D-7D86-DA86-3367C562AB49}"/>
              </a:ext>
            </a:extLst>
          </p:cNvPr>
          <p:cNvSpPr>
            <a:spLocks noGrp="1"/>
          </p:cNvSpPr>
          <p:nvPr>
            <p:ph type="dt" sz="half" idx="10"/>
          </p:nvPr>
        </p:nvSpPr>
        <p:spPr/>
        <p:txBody>
          <a:bodyPr/>
          <a:lstStyle/>
          <a:p>
            <a:fld id="{3B1F79F8-2C41-4E80-8BAE-F3A2AE0A98BD}" type="datetimeFigureOut">
              <a:rPr lang="de-DE" smtClean="0"/>
              <a:t>17.07.2023</a:t>
            </a:fld>
            <a:endParaRPr lang="de-DE"/>
          </a:p>
        </p:txBody>
      </p:sp>
      <p:sp>
        <p:nvSpPr>
          <p:cNvPr id="6" name="Fußzeilenplatzhalter 5">
            <a:extLst>
              <a:ext uri="{FF2B5EF4-FFF2-40B4-BE49-F238E27FC236}">
                <a16:creationId xmlns:a16="http://schemas.microsoft.com/office/drawing/2014/main" id="{A67F7C72-D344-B87A-C76A-013AD9461D0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D1A8028-2AA7-C2A6-181F-510AD6E5770D}"/>
              </a:ext>
            </a:extLst>
          </p:cNvPr>
          <p:cNvSpPr>
            <a:spLocks noGrp="1"/>
          </p:cNvSpPr>
          <p:nvPr>
            <p:ph type="sldNum" sz="quarter" idx="12"/>
          </p:nvPr>
        </p:nvSpPr>
        <p:spPr/>
        <p:txBody>
          <a:bodyPr/>
          <a:lstStyle/>
          <a:p>
            <a:fld id="{B308B7C8-EA5D-46BF-97B9-C66C5F728463}" type="slidenum">
              <a:rPr lang="de-DE" smtClean="0"/>
              <a:t>‹Nr.›</a:t>
            </a:fld>
            <a:endParaRPr lang="de-DE"/>
          </a:p>
        </p:txBody>
      </p:sp>
    </p:spTree>
    <p:extLst>
      <p:ext uri="{BB962C8B-B14F-4D97-AF65-F5344CB8AC3E}">
        <p14:creationId xmlns:p14="http://schemas.microsoft.com/office/powerpoint/2010/main" val="179358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F41D4-F6C1-099F-908C-1A123AA9BAC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230E3C4-6317-D351-605E-0998549E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CF40B87-7FCB-07EA-BC9C-C6780C9771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F191293-C818-06DD-3CD2-612414FE97ED}"/>
              </a:ext>
            </a:extLst>
          </p:cNvPr>
          <p:cNvSpPr>
            <a:spLocks noGrp="1"/>
          </p:cNvSpPr>
          <p:nvPr>
            <p:ph type="dt" sz="half" idx="10"/>
          </p:nvPr>
        </p:nvSpPr>
        <p:spPr/>
        <p:txBody>
          <a:bodyPr/>
          <a:lstStyle/>
          <a:p>
            <a:fld id="{3B1F79F8-2C41-4E80-8BAE-F3A2AE0A98BD}" type="datetimeFigureOut">
              <a:rPr lang="de-DE" smtClean="0"/>
              <a:t>17.07.2023</a:t>
            </a:fld>
            <a:endParaRPr lang="de-DE"/>
          </a:p>
        </p:txBody>
      </p:sp>
      <p:sp>
        <p:nvSpPr>
          <p:cNvPr id="6" name="Fußzeilenplatzhalter 5">
            <a:extLst>
              <a:ext uri="{FF2B5EF4-FFF2-40B4-BE49-F238E27FC236}">
                <a16:creationId xmlns:a16="http://schemas.microsoft.com/office/drawing/2014/main" id="{134170C8-B98C-F6C9-EA23-C002BC82417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273F919-136F-A22F-450D-C0CCE1587FA4}"/>
              </a:ext>
            </a:extLst>
          </p:cNvPr>
          <p:cNvSpPr>
            <a:spLocks noGrp="1"/>
          </p:cNvSpPr>
          <p:nvPr>
            <p:ph type="sldNum" sz="quarter" idx="12"/>
          </p:nvPr>
        </p:nvSpPr>
        <p:spPr/>
        <p:txBody>
          <a:bodyPr/>
          <a:lstStyle/>
          <a:p>
            <a:fld id="{B308B7C8-EA5D-46BF-97B9-C66C5F728463}" type="slidenum">
              <a:rPr lang="de-DE" smtClean="0"/>
              <a:t>‹Nr.›</a:t>
            </a:fld>
            <a:endParaRPr lang="de-DE"/>
          </a:p>
        </p:txBody>
      </p:sp>
    </p:spTree>
    <p:extLst>
      <p:ext uri="{BB962C8B-B14F-4D97-AF65-F5344CB8AC3E}">
        <p14:creationId xmlns:p14="http://schemas.microsoft.com/office/powerpoint/2010/main" val="2107597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E49A32-473F-9F22-EDB6-679A80978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EFE7ACF-358A-55BF-23B5-E92B1178E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519CDCC-7929-798E-BE18-F30D5084FE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F79F8-2C41-4E80-8BAE-F3A2AE0A98BD}" type="datetimeFigureOut">
              <a:rPr lang="de-DE" smtClean="0"/>
              <a:t>17.07.2023</a:t>
            </a:fld>
            <a:endParaRPr lang="de-DE"/>
          </a:p>
        </p:txBody>
      </p:sp>
      <p:sp>
        <p:nvSpPr>
          <p:cNvPr id="5" name="Fußzeilenplatzhalter 4">
            <a:extLst>
              <a:ext uri="{FF2B5EF4-FFF2-40B4-BE49-F238E27FC236}">
                <a16:creationId xmlns:a16="http://schemas.microsoft.com/office/drawing/2014/main" id="{88E4C83E-3B46-EA95-77D3-1E75102059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3BEC675-9BA4-B478-9CC7-E8477443D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8B7C8-EA5D-46BF-97B9-C66C5F728463}" type="slidenum">
              <a:rPr lang="de-DE" smtClean="0"/>
              <a:t>‹Nr.›</a:t>
            </a:fld>
            <a:endParaRPr lang="de-DE"/>
          </a:p>
        </p:txBody>
      </p:sp>
    </p:spTree>
    <p:extLst>
      <p:ext uri="{BB962C8B-B14F-4D97-AF65-F5344CB8AC3E}">
        <p14:creationId xmlns:p14="http://schemas.microsoft.com/office/powerpoint/2010/main" val="252057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10.wdp"/><Relationship Id="rId4" Type="http://schemas.openxmlformats.org/officeDocument/2006/relationships/image" Target="../media/image47.png"/><Relationship Id="rId9" Type="http://schemas.microsoft.com/office/2007/relationships/hdphoto" Target="../media/hdphoto12.wdp"/></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74.pn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4" Type="http://schemas.microsoft.com/office/2007/relationships/hdphoto" Target="../media/hdphoto14.wdp"/></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0CCDAAC-C1A4-E390-B576-893902F0D0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4977" cy="6858000"/>
          </a:xfrm>
          <a:prstGeom prst="rect">
            <a:avLst/>
          </a:prstGeom>
        </p:spPr>
      </p:pic>
      <p:sp>
        <p:nvSpPr>
          <p:cNvPr id="14" name="Textfeld 13">
            <a:extLst>
              <a:ext uri="{FF2B5EF4-FFF2-40B4-BE49-F238E27FC236}">
                <a16:creationId xmlns:a16="http://schemas.microsoft.com/office/drawing/2014/main" id="{C67F876C-F753-73A3-2DE1-5F0A443EDFF1}"/>
              </a:ext>
            </a:extLst>
          </p:cNvPr>
          <p:cNvSpPr txBox="1"/>
          <p:nvPr/>
        </p:nvSpPr>
        <p:spPr>
          <a:xfrm>
            <a:off x="848413" y="4864231"/>
            <a:ext cx="4726935" cy="1323439"/>
          </a:xfrm>
          <a:prstGeom prst="rect">
            <a:avLst/>
          </a:prstGeom>
          <a:noFill/>
        </p:spPr>
        <p:txBody>
          <a:bodyPr wrap="none" rtlCol="0">
            <a:spAutoFit/>
          </a:bodyPr>
          <a:lstStyle/>
          <a:p>
            <a:r>
              <a:rPr lang="de-DE" sz="4000" b="1" dirty="0">
                <a:solidFill>
                  <a:schemeClr val="bg1"/>
                </a:solidFill>
                <a:latin typeface="Adobe Caslon Pro" panose="0205050205050A020403" pitchFamily="18" charset="0"/>
              </a:rPr>
              <a:t>Belgien mit dem Rad </a:t>
            </a:r>
          </a:p>
          <a:p>
            <a:r>
              <a:rPr lang="de-DE" sz="4000" b="1">
                <a:solidFill>
                  <a:schemeClr val="bg1"/>
                </a:solidFill>
                <a:latin typeface="Adobe Caslon Pro" panose="0205050205050A020403" pitchFamily="18" charset="0"/>
              </a:rPr>
              <a:t>2020 : Tag 1</a:t>
            </a:r>
            <a:endParaRPr lang="de-DE" sz="4000" b="1" dirty="0">
              <a:solidFill>
                <a:schemeClr val="bg1"/>
              </a:solidFill>
              <a:latin typeface="Adobe Caslon Pro" panose="0205050205050A020403" pitchFamily="18" charset="0"/>
            </a:endParaRPr>
          </a:p>
        </p:txBody>
      </p:sp>
      <p:grpSp>
        <p:nvGrpSpPr>
          <p:cNvPr id="17" name="Gruppieren 16">
            <a:extLst>
              <a:ext uri="{FF2B5EF4-FFF2-40B4-BE49-F238E27FC236}">
                <a16:creationId xmlns:a16="http://schemas.microsoft.com/office/drawing/2014/main" id="{BFB86842-6CD5-13E6-2623-BC427A5D9F58}"/>
              </a:ext>
            </a:extLst>
          </p:cNvPr>
          <p:cNvGrpSpPr/>
          <p:nvPr/>
        </p:nvGrpSpPr>
        <p:grpSpPr>
          <a:xfrm>
            <a:off x="4826448" y="0"/>
            <a:ext cx="8107429" cy="5756275"/>
            <a:chOff x="4826448" y="-130022"/>
            <a:chExt cx="8107429" cy="5756275"/>
          </a:xfrm>
        </p:grpSpPr>
        <p:pic>
          <p:nvPicPr>
            <p:cNvPr id="4" name="Grafik 3">
              <a:extLst>
                <a:ext uri="{FF2B5EF4-FFF2-40B4-BE49-F238E27FC236}">
                  <a16:creationId xmlns:a16="http://schemas.microsoft.com/office/drawing/2014/main" id="{6D44C4C9-5C51-7BFB-5411-B8150DBAF4CB}"/>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3474" b="96808" l="8667" r="90000">
                          <a14:foregroundMark x1="71200" y1="92488" x2="71200" y2="92488"/>
                          <a14:foregroundMark x1="68933" y1="96620" x2="68933" y2="96620"/>
                          <a14:foregroundMark x1="69533" y1="96808" x2="69533" y2="96808"/>
                          <a14:foregroundMark x1="71800" y1="96338" x2="71800" y2="96338"/>
                          <a14:foregroundMark x1="71800" y1="96901" x2="71800" y2="96901"/>
                          <a14:foregroundMark x1="9000" y1="31080" x2="9000" y2="31080"/>
                          <a14:foregroundMark x1="8667" y1="22911" x2="8667" y2="22911"/>
                          <a14:foregroundMark x1="49600" y1="8920" x2="49600" y2="8920"/>
                          <a14:foregroundMark x1="54800" y1="4883" x2="54800" y2="4883"/>
                          <a14:foregroundMark x1="48267" y1="4883" x2="48267" y2="4883"/>
                          <a14:foregroundMark x1="55067" y1="3474" x2="55067" y2="3474"/>
                          <a14:foregroundMark x1="60467" y1="4695" x2="60467" y2="4695"/>
                          <a14:foregroundMark x1="60867" y1="4601" x2="60867" y2="4601"/>
                          <a14:foregroundMark x1="60800" y1="4131" x2="60800" y2="4131"/>
                          <a14:foregroundMark x1="59867" y1="6009" x2="59867" y2="6009"/>
                          <a14:foregroundMark x1="8667" y1="27793" x2="8667" y2="27793"/>
                          <a14:foregroundMark x1="9267" y1="32676" x2="9267" y2="32676"/>
                          <a14:foregroundMark x1="56200" y1="82254" x2="56200" y2="82254"/>
                          <a14:backgroundMark x1="62400" y1="89014" x2="62400" y2="89014"/>
                          <a14:backgroundMark x1="63200" y1="89014" x2="63200" y2="89014"/>
                          <a14:backgroundMark x1="19133" y1="35681" x2="19133" y2="35681"/>
                        </a14:backgroundRemoval>
                      </a14:imgEffect>
                    </a14:imgLayer>
                  </a14:imgProps>
                </a:ext>
                <a:ext uri="{28A0092B-C50C-407E-A947-70E740481C1C}">
                  <a14:useLocalDpi xmlns:a14="http://schemas.microsoft.com/office/drawing/2010/main"/>
                </a:ext>
              </a:extLst>
            </a:blip>
            <a:stretch>
              <a:fillRect/>
            </a:stretch>
          </p:blipFill>
          <p:spPr>
            <a:xfrm>
              <a:off x="4826448" y="-130022"/>
              <a:ext cx="8107429" cy="5756275"/>
            </a:xfrm>
            <a:prstGeom prst="rect">
              <a:avLst/>
            </a:prstGeom>
          </p:spPr>
        </p:pic>
        <p:pic>
          <p:nvPicPr>
            <p:cNvPr id="16" name="Grafik 15">
              <a:extLst>
                <a:ext uri="{FF2B5EF4-FFF2-40B4-BE49-F238E27FC236}">
                  <a16:creationId xmlns:a16="http://schemas.microsoft.com/office/drawing/2014/main" id="{AD79421B-8E3B-3EE8-DF58-1615767527EC}"/>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7433" b="91521" l="9963" r="93255">
                          <a14:foregroundMark x1="86510" y1="9059" x2="86510" y2="9059"/>
                          <a14:foregroundMark x1="93255" y1="7549" x2="93255" y2="7549"/>
                          <a14:foregroundMark x1="23391" y1="91521" x2="23391" y2="91521"/>
                          <a14:backgroundMark x1="30817" y1="43554" x2="30817" y2="43554"/>
                          <a14:backgroundMark x1="65470" y1="26132" x2="65470" y2="26132"/>
                        </a14:backgroundRemoval>
                      </a14:imgEffect>
                    </a14:imgLayer>
                  </a14:imgProps>
                </a:ext>
                <a:ext uri="{28A0092B-C50C-407E-A947-70E740481C1C}">
                  <a14:useLocalDpi xmlns:a14="http://schemas.microsoft.com/office/drawing/2010/main"/>
                </a:ext>
              </a:extLst>
            </a:blip>
            <a:stretch>
              <a:fillRect/>
            </a:stretch>
          </p:blipFill>
          <p:spPr>
            <a:xfrm>
              <a:off x="7754744" y="2009591"/>
              <a:ext cx="3886649" cy="2070796"/>
            </a:xfrm>
            <a:prstGeom prst="rect">
              <a:avLst/>
            </a:prstGeom>
          </p:spPr>
        </p:pic>
      </p:grpSp>
    </p:spTree>
    <p:extLst>
      <p:ext uri="{BB962C8B-B14F-4D97-AF65-F5344CB8AC3E}">
        <p14:creationId xmlns:p14="http://schemas.microsoft.com/office/powerpoint/2010/main" val="186228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442C10F-6B11-AF93-4586-BFD32A78E3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47623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4FC0806-9C7B-330F-A6C9-F4913FDB9A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Tree>
    <p:extLst>
      <p:ext uri="{BB962C8B-B14F-4D97-AF65-F5344CB8AC3E}">
        <p14:creationId xmlns:p14="http://schemas.microsoft.com/office/powerpoint/2010/main" val="2314367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95707C3-1188-44E3-57B5-F9D8DC7019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800152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F2C039-5B10-4206-17DF-E7A646C32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AF4DEF61-9E57-C47E-A006-F73EC8C13FB3}"/>
              </a:ext>
            </a:extLst>
          </p:cNvPr>
          <p:cNvSpPr txBox="1"/>
          <p:nvPr/>
        </p:nvSpPr>
        <p:spPr>
          <a:xfrm>
            <a:off x="393291" y="5820697"/>
            <a:ext cx="4586448" cy="646331"/>
          </a:xfrm>
          <a:prstGeom prst="rect">
            <a:avLst/>
          </a:prstGeom>
          <a:noFill/>
        </p:spPr>
        <p:txBody>
          <a:bodyPr wrap="none" rtlCol="0">
            <a:spAutoFit/>
          </a:bodyPr>
          <a:lstStyle/>
          <a:p>
            <a:r>
              <a:rPr lang="de-DE" sz="3600" dirty="0">
                <a:solidFill>
                  <a:schemeClr val="bg1"/>
                </a:solidFill>
              </a:rPr>
              <a:t>Blick übers </a:t>
            </a:r>
            <a:r>
              <a:rPr lang="de-DE" sz="3600" dirty="0" err="1">
                <a:solidFill>
                  <a:schemeClr val="bg1"/>
                </a:solidFill>
              </a:rPr>
              <a:t>Herver</a:t>
            </a:r>
            <a:r>
              <a:rPr lang="de-DE" sz="3600" dirty="0">
                <a:solidFill>
                  <a:schemeClr val="bg1"/>
                </a:solidFill>
              </a:rPr>
              <a:t> Land</a:t>
            </a:r>
          </a:p>
        </p:txBody>
      </p:sp>
    </p:spTree>
    <p:extLst>
      <p:ext uri="{BB962C8B-B14F-4D97-AF65-F5344CB8AC3E}">
        <p14:creationId xmlns:p14="http://schemas.microsoft.com/office/powerpoint/2010/main" val="2631989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C1C9940-59DA-4007-C5CB-450513BFE2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4" name="Textfeld 3">
            <a:extLst>
              <a:ext uri="{FF2B5EF4-FFF2-40B4-BE49-F238E27FC236}">
                <a16:creationId xmlns:a16="http://schemas.microsoft.com/office/drawing/2014/main" id="{C4E59A5D-0C06-C57B-48F2-02846F7BB926}"/>
              </a:ext>
            </a:extLst>
          </p:cNvPr>
          <p:cNvSpPr txBox="1"/>
          <p:nvPr/>
        </p:nvSpPr>
        <p:spPr>
          <a:xfrm>
            <a:off x="452284" y="5909187"/>
            <a:ext cx="1375698" cy="646331"/>
          </a:xfrm>
          <a:prstGeom prst="rect">
            <a:avLst/>
          </a:prstGeom>
          <a:noFill/>
        </p:spPr>
        <p:txBody>
          <a:bodyPr wrap="none" rtlCol="0">
            <a:spAutoFit/>
          </a:bodyPr>
          <a:lstStyle/>
          <a:p>
            <a:r>
              <a:rPr lang="de-DE" sz="3600" dirty="0"/>
              <a:t>Aubel </a:t>
            </a:r>
          </a:p>
        </p:txBody>
      </p:sp>
    </p:spTree>
    <p:extLst>
      <p:ext uri="{BB962C8B-B14F-4D97-AF65-F5344CB8AC3E}">
        <p14:creationId xmlns:p14="http://schemas.microsoft.com/office/powerpoint/2010/main" val="4141216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CFBE103-BAE7-47CF-3B32-25FEA03123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763380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BD7FEF6-CA72-01D1-AF59-8CA72A72A8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7F904E0C-F220-D797-8E8D-9522FF8C486C}"/>
              </a:ext>
            </a:extLst>
          </p:cNvPr>
          <p:cNvSpPr txBox="1"/>
          <p:nvPr/>
        </p:nvSpPr>
        <p:spPr>
          <a:xfrm>
            <a:off x="7067006" y="200790"/>
            <a:ext cx="4958762" cy="2123658"/>
          </a:xfrm>
          <a:prstGeom prst="rect">
            <a:avLst/>
          </a:prstGeom>
          <a:solidFill>
            <a:schemeClr val="bg1">
              <a:alpha val="91000"/>
            </a:schemeClr>
          </a:solidFill>
          <a:ln>
            <a:solidFill>
              <a:schemeClr val="tx1"/>
            </a:solidFill>
          </a:ln>
        </p:spPr>
        <p:txBody>
          <a:bodyPr wrap="square" rtlCol="0">
            <a:spAutoFit/>
          </a:bodyPr>
          <a:lstStyle/>
          <a:p>
            <a:r>
              <a:rPr lang="de-DE" sz="2200" b="1" i="1" dirty="0"/>
              <a:t>Corona ….. im 1. Jahr</a:t>
            </a:r>
          </a:p>
          <a:p>
            <a:r>
              <a:rPr lang="de-DE" sz="2200" i="1" dirty="0"/>
              <a:t>Der Markt ist abgesperrt und nur als Einbahnstraße mit Maske begehbar.</a:t>
            </a:r>
          </a:p>
          <a:p>
            <a:r>
              <a:rPr lang="de-DE" sz="2200" i="1" dirty="0"/>
              <a:t>Ich finde das überhaupt nicht inspirierend und fahre (trotz des schönen Marktes) lieber sehr schnell weiter</a:t>
            </a:r>
          </a:p>
        </p:txBody>
      </p:sp>
    </p:spTree>
    <p:extLst>
      <p:ext uri="{BB962C8B-B14F-4D97-AF65-F5344CB8AC3E}">
        <p14:creationId xmlns:p14="http://schemas.microsoft.com/office/powerpoint/2010/main" val="87510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ED31215-B7CB-DF81-0E89-CF1DF86D07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6" name="Textfeld 5">
            <a:extLst>
              <a:ext uri="{FF2B5EF4-FFF2-40B4-BE49-F238E27FC236}">
                <a16:creationId xmlns:a16="http://schemas.microsoft.com/office/drawing/2014/main" id="{F6F7223D-365D-DB65-2EE2-23200D06F5DC}"/>
              </a:ext>
            </a:extLst>
          </p:cNvPr>
          <p:cNvSpPr txBox="1"/>
          <p:nvPr/>
        </p:nvSpPr>
        <p:spPr>
          <a:xfrm>
            <a:off x="6807200" y="300364"/>
            <a:ext cx="5252623" cy="6247864"/>
          </a:xfrm>
          <a:prstGeom prst="rect">
            <a:avLst/>
          </a:prstGeom>
          <a:solidFill>
            <a:schemeClr val="accent1">
              <a:lumMod val="20000"/>
              <a:lumOff val="80000"/>
              <a:alpha val="99000"/>
            </a:schemeClr>
          </a:solidFill>
          <a:ln w="15875">
            <a:solidFill>
              <a:srgbClr val="000000"/>
            </a:solidFill>
          </a:ln>
        </p:spPr>
        <p:txBody>
          <a:bodyPr wrap="square" rtlCol="0">
            <a:spAutoFit/>
          </a:bodyPr>
          <a:lstStyle/>
          <a:p>
            <a:r>
              <a:rPr lang="de-DE" sz="2000" dirty="0"/>
              <a:t>Die </a:t>
            </a:r>
            <a:r>
              <a:rPr lang="de-DE" sz="2000" b="1" dirty="0"/>
              <a:t>Abtei von Val-Dieu </a:t>
            </a:r>
            <a:r>
              <a:rPr lang="de-DE" sz="2000" dirty="0"/>
              <a:t>wurde 1216 am Ufer des Flusses </a:t>
            </a:r>
            <a:r>
              <a:rPr lang="de-DE" sz="2000" dirty="0" err="1"/>
              <a:t>Berwinne</a:t>
            </a:r>
            <a:r>
              <a:rPr lang="de-DE" sz="2000" dirty="0"/>
              <a:t> durch Zisterziensermönche des Klosters  Eberbach im Rheingau gegründet. Landwirtschaft und Brauerei waren die Haupteinnahmequellen der Mönche. Die Herstellung des heutigen Bieres basiert auf den alten Rezepten der Mönchsbrauer von Val-Dieu, das somit ein Abteibier bleibt. Es ist derzeit das einzige Bier in Belgien, das noch in der Abtei selbst gebraut wird.</a:t>
            </a:r>
          </a:p>
          <a:p>
            <a:r>
              <a:rPr lang="de-DE" sz="2000" dirty="0"/>
              <a:t>In der französischen Revolution wird das Kloster aufgehoben und teilweise zerstört. Von 1840 bis 2001 befindet sich erneut eine Zisterzienserabtei in Val Dieu.</a:t>
            </a:r>
          </a:p>
          <a:p>
            <a:r>
              <a:rPr lang="de-DE" sz="2000" dirty="0"/>
              <a:t>Aktuell kümmert sich eine Gemeinschaft von Laien in der Tradition der Zisterzienser um das spirituelle Erbe des Klosters.  So wurde der Klostergarten im Rahmen eines spirituellen Spaziergangs zugänglich gemacht – sehr inspirierend !</a:t>
            </a:r>
          </a:p>
        </p:txBody>
      </p:sp>
    </p:spTree>
    <p:extLst>
      <p:ext uri="{BB962C8B-B14F-4D97-AF65-F5344CB8AC3E}">
        <p14:creationId xmlns:p14="http://schemas.microsoft.com/office/powerpoint/2010/main" val="268243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4A8B539-197C-EC21-54BF-A764C9BA7E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7" name="Grafik 6">
            <a:extLst>
              <a:ext uri="{FF2B5EF4-FFF2-40B4-BE49-F238E27FC236}">
                <a16:creationId xmlns:a16="http://schemas.microsoft.com/office/drawing/2014/main" id="{E12411DD-353D-756F-4EE6-8792CB414E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8024" y="3645308"/>
            <a:ext cx="5373976" cy="30187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Grafik 9">
            <a:extLst>
              <a:ext uri="{FF2B5EF4-FFF2-40B4-BE49-F238E27FC236}">
                <a16:creationId xmlns:a16="http://schemas.microsoft.com/office/drawing/2014/main" id="{3D2930D4-35B6-6E70-9B67-F9EBFA2FC36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5543701" y="1402257"/>
            <a:ext cx="5221873" cy="4107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a:extLst>
              <a:ext uri="{FF2B5EF4-FFF2-40B4-BE49-F238E27FC236}">
                <a16:creationId xmlns:a16="http://schemas.microsoft.com/office/drawing/2014/main" id="{EA6B555F-135F-0B76-9564-5A08A7FBD245}"/>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932494" y="183249"/>
            <a:ext cx="10020693" cy="6480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612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500" fill="hold"/>
                                        <p:tgtEl>
                                          <p:spTgt spid="10"/>
                                        </p:tgtEl>
                                        <p:attrNameLst>
                                          <p:attrName>ppt_x</p:attrName>
                                        </p:attrNameLst>
                                      </p:cBhvr>
                                      <p:tavLst>
                                        <p:tav tm="0">
                                          <p:val>
                                            <p:strVal val="1+#ppt_w/2"/>
                                          </p:val>
                                        </p:tav>
                                        <p:tav tm="100000">
                                          <p:val>
                                            <p:strVal val="#ppt_x"/>
                                          </p:val>
                                        </p:tav>
                                      </p:tavLst>
                                    </p:anim>
                                    <p:anim calcmode="lin" valueType="num">
                                      <p:cBhvr additive="base">
                                        <p:cTn id="13" dur="1500" fill="hold"/>
                                        <p:tgtEl>
                                          <p:spTgt spid="10"/>
                                        </p:tgtEl>
                                        <p:attrNameLst>
                                          <p:attrName>ppt_y</p:attrName>
                                        </p:attrNameLst>
                                      </p:cBhvr>
                                      <p:tavLst>
                                        <p:tav tm="0">
                                          <p:val>
                                            <p:strVal val="1+#ppt_h/2"/>
                                          </p:val>
                                        </p:tav>
                                        <p:tav tm="100000">
                                          <p:val>
                                            <p:strVal val="#ppt_y"/>
                                          </p:val>
                                        </p:tav>
                                      </p:tavLst>
                                    </p:anim>
                                  </p:childTnLst>
                                </p:cTn>
                              </p:par>
                              <p:par>
                                <p:cTn id="14" presetID="6" presetClass="emph" presetSubtype="0" fill="hold" nodeType="withEffect">
                                  <p:stCondLst>
                                    <p:cond delay="0"/>
                                  </p:stCondLst>
                                  <p:childTnLst>
                                    <p:animScale>
                                      <p:cBhvr>
                                        <p:cTn id="15" dur="2000" fill="hold"/>
                                        <p:tgtEl>
                                          <p:spTgt spid="10"/>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C1B0FE0-1843-1049-60BF-0EC6001090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6" name="Grafik 5">
            <a:extLst>
              <a:ext uri="{FF2B5EF4-FFF2-40B4-BE49-F238E27FC236}">
                <a16:creationId xmlns:a16="http://schemas.microsoft.com/office/drawing/2014/main" id="{F0B374A6-2A3D-22C9-00A0-D97122BE71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4032" y="3770721"/>
            <a:ext cx="4365887" cy="2452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2E92F92E-36DE-A1CF-EC1E-69BF772F501E}"/>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394928" y="271269"/>
            <a:ext cx="10463990" cy="6315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153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5623B6D-CFED-084C-F54E-D69BC28C42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7086977"/>
          </a:xfrm>
          <a:prstGeom prst="rect">
            <a:avLst/>
          </a:prstGeom>
        </p:spPr>
      </p:pic>
      <p:sp>
        <p:nvSpPr>
          <p:cNvPr id="4" name="Textfeld 3">
            <a:extLst>
              <a:ext uri="{FF2B5EF4-FFF2-40B4-BE49-F238E27FC236}">
                <a16:creationId xmlns:a16="http://schemas.microsoft.com/office/drawing/2014/main" id="{8043C999-238C-106B-212F-0C07688B03B2}"/>
              </a:ext>
            </a:extLst>
          </p:cNvPr>
          <p:cNvSpPr txBox="1"/>
          <p:nvPr/>
        </p:nvSpPr>
        <p:spPr>
          <a:xfrm>
            <a:off x="324465" y="5555225"/>
            <a:ext cx="5238485" cy="1077218"/>
          </a:xfrm>
          <a:prstGeom prst="rect">
            <a:avLst/>
          </a:prstGeom>
          <a:noFill/>
        </p:spPr>
        <p:txBody>
          <a:bodyPr wrap="none" rtlCol="0">
            <a:spAutoFit/>
          </a:bodyPr>
          <a:lstStyle/>
          <a:p>
            <a:r>
              <a:rPr lang="de-DE" sz="3200" dirty="0">
                <a:solidFill>
                  <a:schemeClr val="bg1"/>
                </a:solidFill>
              </a:rPr>
              <a:t>Tag 1: Kelmis – Lüttich (60 km)</a:t>
            </a:r>
          </a:p>
          <a:p>
            <a:r>
              <a:rPr lang="de-DE" sz="3200" dirty="0">
                <a:solidFill>
                  <a:schemeClr val="bg1"/>
                </a:solidFill>
              </a:rPr>
              <a:t>20.September 2020</a:t>
            </a:r>
          </a:p>
        </p:txBody>
      </p:sp>
    </p:spTree>
    <p:extLst>
      <p:ext uri="{BB962C8B-B14F-4D97-AF65-F5344CB8AC3E}">
        <p14:creationId xmlns:p14="http://schemas.microsoft.com/office/powerpoint/2010/main" val="2853975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E0DE706-A1FE-724F-FBC9-D80C2A14E4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9" name="Grafik 8">
            <a:extLst>
              <a:ext uri="{FF2B5EF4-FFF2-40B4-BE49-F238E27FC236}">
                <a16:creationId xmlns:a16="http://schemas.microsoft.com/office/drawing/2014/main" id="{24F72A02-CE03-3B8C-3E2C-ECBFBC08B4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464" y="2776240"/>
            <a:ext cx="4786008" cy="3973909"/>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2">
            <a:extLst>
              <a:ext uri="{FF2B5EF4-FFF2-40B4-BE49-F238E27FC236}">
                <a16:creationId xmlns:a16="http://schemas.microsoft.com/office/drawing/2014/main" id="{55B49958-F2E6-5129-FF38-C799BBCC7B2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1637490" y="211000"/>
            <a:ext cx="10184860" cy="6436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334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1500"/>
                                        <p:tgtEl>
                                          <p:spTgt spid="13"/>
                                        </p:tgtEl>
                                      </p:cBhvr>
                                    </p:animEffect>
                                  </p:childTnLst>
                                </p:cTn>
                              </p:par>
                              <p:par>
                                <p:cTn id="13" presetID="10" presetClass="exit" presetSubtype="0" fill="hold" nodeType="withEffect">
                                  <p:stCondLst>
                                    <p:cond delay="0"/>
                                  </p:stCondLst>
                                  <p:childTnLst>
                                    <p:animEffect transition="out" filter="fade">
                                      <p:cBhvr>
                                        <p:cTn id="14" dur="1000"/>
                                        <p:tgtEl>
                                          <p:spTgt spid="9"/>
                                        </p:tgtEl>
                                      </p:cBhvr>
                                    </p:animEffect>
                                    <p:set>
                                      <p:cBhvr>
                                        <p:cTn id="1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57DDD89-66A8-C0D0-E9D4-AB2C9CFD9E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480268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329A71C-3634-A608-925D-3CD242EB7CBD}"/>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12192000" cy="6848593"/>
          </a:xfrm>
          <a:prstGeom prst="rect">
            <a:avLst/>
          </a:prstGeom>
        </p:spPr>
      </p:pic>
      <p:pic>
        <p:nvPicPr>
          <p:cNvPr id="6" name="Grafik 5">
            <a:extLst>
              <a:ext uri="{FF2B5EF4-FFF2-40B4-BE49-F238E27FC236}">
                <a16:creationId xmlns:a16="http://schemas.microsoft.com/office/drawing/2014/main" id="{79D718D3-3405-1CFC-B165-9910D702BDF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1909767" y="124365"/>
            <a:ext cx="9662473" cy="6599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003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4F1CD48-D937-6B87-0F96-89D1440710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767310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1F57CF-9D58-AC21-6CE3-C7BAEC7502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4" name="Grafik 3">
            <a:extLst>
              <a:ext uri="{FF2B5EF4-FFF2-40B4-BE49-F238E27FC236}">
                <a16:creationId xmlns:a16="http://schemas.microsoft.com/office/drawing/2014/main" id="{CB0E7F79-C9AD-9AFB-9946-CD3ED33A38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4909" y="138720"/>
            <a:ext cx="9945280" cy="6580557"/>
          </a:xfrm>
          <a:prstGeom prst="rect">
            <a:avLst/>
          </a:prstGeom>
        </p:spPr>
      </p:pic>
    </p:spTree>
    <p:extLst>
      <p:ext uri="{BB962C8B-B14F-4D97-AF65-F5344CB8AC3E}">
        <p14:creationId xmlns:p14="http://schemas.microsoft.com/office/powerpoint/2010/main" val="182489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68D26B2-D30B-E032-CA9E-DC1355E77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52787" y="1941773"/>
            <a:ext cx="5708594" cy="3534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67135174-6DE4-7EA4-14D3-15D837783E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23362" y="538480"/>
            <a:ext cx="7599680" cy="4826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5987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1D32939-34A1-C176-1BCD-486001F6E0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119759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647708-8A6B-D68F-3684-FA436BA61E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526858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E09185E-A560-D013-9D65-3AD131DD3F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30380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32096CB-8F92-2C2A-0E01-6C2DAD2D35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EBAC7199-489D-1A83-1898-3DDD1196351C}"/>
              </a:ext>
            </a:extLst>
          </p:cNvPr>
          <p:cNvSpPr txBox="1"/>
          <p:nvPr/>
        </p:nvSpPr>
        <p:spPr>
          <a:xfrm>
            <a:off x="8389855" y="6023728"/>
            <a:ext cx="3514680" cy="584775"/>
          </a:xfrm>
          <a:prstGeom prst="rect">
            <a:avLst/>
          </a:prstGeom>
          <a:noFill/>
        </p:spPr>
        <p:txBody>
          <a:bodyPr wrap="none" rtlCol="0">
            <a:spAutoFit/>
          </a:bodyPr>
          <a:lstStyle/>
          <a:p>
            <a:r>
              <a:rPr lang="de-DE" sz="3200" dirty="0">
                <a:solidFill>
                  <a:schemeClr val="bg1"/>
                </a:solidFill>
              </a:rPr>
              <a:t>Im Tal der </a:t>
            </a:r>
            <a:r>
              <a:rPr lang="de-DE" sz="3200" dirty="0" err="1">
                <a:solidFill>
                  <a:schemeClr val="bg1"/>
                </a:solidFill>
              </a:rPr>
              <a:t>Berwinne</a:t>
            </a:r>
            <a:endParaRPr lang="de-DE" sz="3200" dirty="0">
              <a:solidFill>
                <a:schemeClr val="bg1"/>
              </a:solidFill>
            </a:endParaRPr>
          </a:p>
        </p:txBody>
      </p:sp>
    </p:spTree>
    <p:extLst>
      <p:ext uri="{BB962C8B-B14F-4D97-AF65-F5344CB8AC3E}">
        <p14:creationId xmlns:p14="http://schemas.microsoft.com/office/powerpoint/2010/main" val="985924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23647E5-EA1E-F153-3546-806B13DDC1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18363" y="2101679"/>
            <a:ext cx="5607476" cy="3386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96E3DD9B-DA2D-538A-0A88-E1E4E9B9C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794918" y="2241555"/>
            <a:ext cx="5597226" cy="3096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F33F4316-295E-16ED-04DF-7E884252F9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7074737" y="683508"/>
            <a:ext cx="3170099" cy="2320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feld 8">
            <a:extLst>
              <a:ext uri="{FF2B5EF4-FFF2-40B4-BE49-F238E27FC236}">
                <a16:creationId xmlns:a16="http://schemas.microsoft.com/office/drawing/2014/main" id="{8E87E45D-42AF-AA2A-6AC6-898D57B7C83A}"/>
              </a:ext>
            </a:extLst>
          </p:cNvPr>
          <p:cNvSpPr txBox="1"/>
          <p:nvPr/>
        </p:nvSpPr>
        <p:spPr>
          <a:xfrm>
            <a:off x="590035" y="269659"/>
            <a:ext cx="3904915" cy="461665"/>
          </a:xfrm>
          <a:prstGeom prst="rect">
            <a:avLst/>
          </a:prstGeom>
          <a:noFill/>
        </p:spPr>
        <p:txBody>
          <a:bodyPr wrap="none" rtlCol="0">
            <a:spAutoFit/>
          </a:bodyPr>
          <a:lstStyle/>
          <a:p>
            <a:r>
              <a:rPr lang="de-DE" sz="2400" b="1" dirty="0"/>
              <a:t>Wallfahrtskirche in Moresnet</a:t>
            </a:r>
          </a:p>
        </p:txBody>
      </p:sp>
      <p:sp>
        <p:nvSpPr>
          <p:cNvPr id="10" name="Textfeld 9">
            <a:extLst>
              <a:ext uri="{FF2B5EF4-FFF2-40B4-BE49-F238E27FC236}">
                <a16:creationId xmlns:a16="http://schemas.microsoft.com/office/drawing/2014/main" id="{124DA312-5031-DA8B-6DFB-36C66FA704E9}"/>
              </a:ext>
            </a:extLst>
          </p:cNvPr>
          <p:cNvSpPr txBox="1"/>
          <p:nvPr/>
        </p:nvSpPr>
        <p:spPr>
          <a:xfrm>
            <a:off x="4180423" y="991114"/>
            <a:ext cx="1503938" cy="430887"/>
          </a:xfrm>
          <a:prstGeom prst="rect">
            <a:avLst/>
          </a:prstGeom>
          <a:noFill/>
        </p:spPr>
        <p:txBody>
          <a:bodyPr wrap="none" rtlCol="0">
            <a:spAutoFit/>
          </a:bodyPr>
          <a:lstStyle/>
          <a:p>
            <a:r>
              <a:rPr lang="de-DE" sz="2200" dirty="0">
                <a:solidFill>
                  <a:schemeClr val="bg1"/>
                </a:solidFill>
              </a:rPr>
              <a:t>Gnadenbild</a:t>
            </a:r>
          </a:p>
        </p:txBody>
      </p:sp>
      <p:sp>
        <p:nvSpPr>
          <p:cNvPr id="12" name="Textfeld 11">
            <a:extLst>
              <a:ext uri="{FF2B5EF4-FFF2-40B4-BE49-F238E27FC236}">
                <a16:creationId xmlns:a16="http://schemas.microsoft.com/office/drawing/2014/main" id="{FC6FA50C-1DF7-262B-5330-AB2134BE3E1D}"/>
              </a:ext>
            </a:extLst>
          </p:cNvPr>
          <p:cNvSpPr txBox="1"/>
          <p:nvPr/>
        </p:nvSpPr>
        <p:spPr>
          <a:xfrm>
            <a:off x="7284055" y="3789729"/>
            <a:ext cx="4907945" cy="2862322"/>
          </a:xfrm>
          <a:prstGeom prst="rect">
            <a:avLst/>
          </a:prstGeom>
          <a:noFill/>
        </p:spPr>
        <p:txBody>
          <a:bodyPr wrap="square" rtlCol="0">
            <a:spAutoFit/>
          </a:bodyPr>
          <a:lstStyle/>
          <a:p>
            <a:r>
              <a:rPr lang="de-DE" sz="2000" dirty="0"/>
              <a:t>Peter Arnold, </a:t>
            </a:r>
            <a:r>
              <a:rPr lang="de-DE" sz="2000" dirty="0" err="1"/>
              <a:t>geb</a:t>
            </a:r>
            <a:r>
              <a:rPr lang="de-DE" sz="2000" dirty="0"/>
              <a:t>, 1741, dem das Marienbild geschenkt worden war betet an einer Eiche um Heilung von seiner Epilepsie. </a:t>
            </a:r>
            <a:br>
              <a:rPr lang="de-DE" sz="2000" dirty="0"/>
            </a:br>
            <a:r>
              <a:rPr lang="de-DE" sz="2000" dirty="0"/>
              <a:t>Nach Erhörung der Bitte entwickelt sich ab 1797 die  Wallfahrt. </a:t>
            </a:r>
          </a:p>
          <a:p>
            <a:r>
              <a:rPr lang="de-DE" sz="2000" dirty="0"/>
              <a:t>Im 19. </a:t>
            </a:r>
            <a:r>
              <a:rPr lang="de-DE" sz="2000" dirty="0" err="1"/>
              <a:t>Jh</a:t>
            </a:r>
            <a:r>
              <a:rPr lang="de-DE" sz="2000" dirty="0"/>
              <a:t> ( 1875) ließen sich die im Rahmen des Kulturkampfs aus Preußen (Aachen) vertriebenen Franziskaner hier nieder und betreuten den Wallfahrtsort bis 2005.  </a:t>
            </a:r>
          </a:p>
        </p:txBody>
      </p:sp>
    </p:spTree>
    <p:extLst>
      <p:ext uri="{BB962C8B-B14F-4D97-AF65-F5344CB8AC3E}">
        <p14:creationId xmlns:p14="http://schemas.microsoft.com/office/powerpoint/2010/main" val="1148672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EC2D488-59E9-3466-4264-65EED0894A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82684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D6E65BF-678F-D44F-226D-256FC4861D4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7683499" y="359305"/>
            <a:ext cx="4320829" cy="3158595"/>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C438F33D-E9B0-C7F5-44BC-B276E301C9A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8509" b="94271" l="5113" r="98065">
                        <a14:foregroundMark x1="77292" y1="85706" x2="77292" y2="85706"/>
                        <a14:foregroundMark x1="75910" y1="77920" x2="75910" y2="77920"/>
                        <a14:foregroundMark x1="81760" y1="80145" x2="81760" y2="80145"/>
                        <a14:foregroundMark x1="88162" y1="58231" x2="88162" y2="58231"/>
                        <a14:foregroundMark x1="86965" y1="46774" x2="86965" y2="46774"/>
                        <a14:foregroundMark x1="87702" y1="19800" x2="87702" y2="19800"/>
                        <a14:foregroundMark x1="74712" y1="30868" x2="74712" y2="30868"/>
                        <a14:foregroundMark x1="11423" y1="76085" x2="11423" y2="76085"/>
                        <a14:foregroundMark x1="9719" y1="70912" x2="9719" y2="70912"/>
                        <a14:foregroundMark x1="8982" y1="62959" x2="8982" y2="62959"/>
                        <a14:foregroundMark x1="8798" y1="55284" x2="8798" y2="55284"/>
                        <a14:foregroundMark x1="90327" y1="62180" x2="90327" y2="62180"/>
                        <a14:foregroundMark x1="90005" y1="24416" x2="90005" y2="24416"/>
                        <a14:foregroundMark x1="89268" y1="14794" x2="89268" y2="14794"/>
                        <a14:foregroundMark x1="81161" y1="22914" x2="81161" y2="22914"/>
                        <a14:foregroundMark x1="75633" y1="28865" x2="75633" y2="28865"/>
                        <a14:foregroundMark x1="77752" y1="84928" x2="77752" y2="84928"/>
                        <a14:foregroundMark x1="9857" y1="37709" x2="9857" y2="37709"/>
                        <a14:foregroundMark x1="9581" y1="47164" x2="9581" y2="47164"/>
                        <a14:foregroundMark x1="9443" y1="37542" x2="9443" y2="37542"/>
                        <a14:foregroundMark x1="10041" y1="73471" x2="10041" y2="73471"/>
                        <a14:foregroundMark x1="10041" y1="71246" x2="10041" y2="71246"/>
                        <a14:foregroundMark x1="9258" y1="65907" x2="9258" y2="65907"/>
                        <a14:foregroundMark x1="8199" y1="58231" x2="8199" y2="58231"/>
                        <a14:foregroundMark x1="9258" y1="37152" x2="9258" y2="37152"/>
                        <a14:foregroundMark x1="86366" y1="73637" x2="86366" y2="73637"/>
                        <a14:foregroundMark x1="87886" y1="25139" x2="87886" y2="25139"/>
                        <a14:foregroundMark x1="88346" y1="17186" x2="88346" y2="17186"/>
                        <a14:foregroundMark x1="33809" y1="76418" x2="33809" y2="76418"/>
                        <a14:foregroundMark x1="35790" y1="76808" x2="35790" y2="76808"/>
                        <a14:foregroundMark x1="30401" y1="76641" x2="30401" y2="76641"/>
                        <a14:foregroundMark x1="76555" y1="82369" x2="76555" y2="82369"/>
                        <a14:foregroundMark x1="75633" y1="85873" x2="75633" y2="85873"/>
                        <a14:foregroundMark x1="86504" y1="80311" x2="86504" y2="80311"/>
                        <a14:foregroundMark x1="88485" y1="94383" x2="88485" y2="94383"/>
                        <a14:foregroundMark x1="98158" y1="37709" x2="98158" y2="37709"/>
                        <a14:foregroundMark x1="97973" y1="8509" x2="97973" y2="8509"/>
                        <a14:foregroundMark x1="71350" y1="16796" x2="71350" y2="16796"/>
                        <a14:foregroundMark x1="34869" y1="11290" x2="34869" y2="11290"/>
                        <a14:foregroundMark x1="12022" y1="11846" x2="12022" y2="11846"/>
                        <a14:foregroundMark x1="5113" y1="36429" x2="5113" y2="36429"/>
                        <a14:foregroundMark x1="7738" y1="86429" x2="7738" y2="86429"/>
                        <a14:foregroundMark x1="36895" y1="93103" x2="36895" y2="93103"/>
                        <a14:foregroundMark x1="79779" y1="84205" x2="79779" y2="84205"/>
                        <a14:foregroundMark x1="80700" y1="86040" x2="80700" y2="86040"/>
                        <a14:foregroundMark x1="83141" y1="84038" x2="83141" y2="84038"/>
                        <a14:foregroundMark x1="78535" y1="31090" x2="78535" y2="31090"/>
                        <a14:foregroundMark x1="77936" y1="29588" x2="77936" y2="29588"/>
                        <a14:foregroundMark x1="81299" y1="29199" x2="81299" y2="29199"/>
                        <a14:foregroundMark x1="81760" y1="27920" x2="81760" y2="27920"/>
                        <a14:foregroundMark x1="76831" y1="29978" x2="76831" y2="29978"/>
                        <a14:foregroundMark x1="80700" y1="86596" x2="80700" y2="86596"/>
                        <a14:foregroundMark x1="83141" y1="84928" x2="83141" y2="84928"/>
                        <a14:foregroundMark x1="79456" y1="83259" x2="79456" y2="83259"/>
                        <a14:foregroundMark x1="77476" y1="29032" x2="77476" y2="29032"/>
                        <a14:foregroundMark x1="79318" y1="30868" x2="79318" y2="30868"/>
                        <a14:foregroundMark x1="80977" y1="29422" x2="80977" y2="29422"/>
                        <a14:foregroundMark x1="79456" y1="84594" x2="79456" y2="84594"/>
                        <a14:foregroundMark x1="80700" y1="86986" x2="80700" y2="86986"/>
                        <a14:foregroundMark x1="82681" y1="84928" x2="82681" y2="84928"/>
                        <a14:foregroundMark x1="73653" y1="82536" x2="73653" y2="82536"/>
                        <a14:foregroundMark x1="73791" y1="80478" x2="73791" y2="80478"/>
                        <a14:foregroundMark x1="73653" y1="88265" x2="73653" y2="88265"/>
                        <a14:foregroundMark x1="79456" y1="30534" x2="79456" y2="30534"/>
                        <a14:foregroundMark x1="77292" y1="28643" x2="77292" y2="28643"/>
                        <a14:foregroundMark x1="80838" y1="84594" x2="80838" y2="84594"/>
                        <a14:foregroundMark x1="83280" y1="85317" x2="83280" y2="85317"/>
                        <a14:foregroundMark x1="81437" y1="83259" x2="81575" y2="85484"/>
                        <a14:foregroundMark x1="77614" y1="29978" x2="76831" y2="29588"/>
                        <a14:foregroundMark x1="80240" y1="86040" x2="80240" y2="86040"/>
                        <a14:foregroundMark x1="83418" y1="82925" x2="83418" y2="82925"/>
                        <a14:foregroundMark x1="83280" y1="83259" x2="83280" y2="83259"/>
                        <a14:foregroundMark x1="84800" y1="83259" x2="84800" y2="83259"/>
                        <a14:foregroundMark x1="78535" y1="83648" x2="78535" y2="83648"/>
                        <a14:foregroundMark x1="78996" y1="85317" x2="78996" y2="85317"/>
                        <a14:foregroundMark x1="80378" y1="87709" x2="80378" y2="87709"/>
                        <a14:foregroundMark x1="83418" y1="83815" x2="83418" y2="83815"/>
                        <a14:foregroundMark x1="78673" y1="84038" x2="78673" y2="84038"/>
                        <a14:foregroundMark x1="79456" y1="86040" x2="79456" y2="86040"/>
                        <a14:foregroundMark x1="78535" y1="30145" x2="78535" y2="30145"/>
                        <a14:foregroundMark x1="81299" y1="29422" x2="81299" y2="29422"/>
                        <a14:foregroundMark x1="79595" y1="29588" x2="79595" y2="29588"/>
                        <a14:foregroundMark x1="80516" y1="29199" x2="80516" y2="29199"/>
                        <a14:foregroundMark x1="80516" y1="30868" x2="80516" y2="30868"/>
                        <a14:foregroundMark x1="80700" y1="29199" x2="80700" y2="29199"/>
                        <a14:foregroundMark x1="80977" y1="28643" x2="80977" y2="28643"/>
                        <a14:foregroundMark x1="78996" y1="29032" x2="78996" y2="29032"/>
                        <a14:foregroundMark x1="79456" y1="82925" x2="79456" y2="82925"/>
                        <a14:foregroundMark x1="80055" y1="86429" x2="80055" y2="86429"/>
                        <a14:foregroundMark x1="80378" y1="87375" x2="80378" y2="87375"/>
                        <a14:foregroundMark x1="80240" y1="84594" x2="80240" y2="84594"/>
                        <a14:foregroundMark x1="79456" y1="86429" x2="79456" y2="86429"/>
                        <a14:foregroundMark x1="80700" y1="86819" x2="80700" y2="86819"/>
                        <a14:foregroundMark x1="84201" y1="83482" x2="84201" y2="83482"/>
                        <a14:foregroundMark x1="79595" y1="85484" x2="80977" y2="86819"/>
                        <a14:foregroundMark x1="79318" y1="29588" x2="79318" y2="29588"/>
                        <a14:foregroundMark x1="79318" y1="29588" x2="79318" y2="29588"/>
                        <a14:foregroundMark x1="79318" y1="29588" x2="79318" y2="29588"/>
                        <a14:foregroundMark x1="80700" y1="29199" x2="80700" y2="29199"/>
                        <a14:foregroundMark x1="80977" y1="27920" x2="80977" y2="27920"/>
                        <a14:foregroundMark x1="80378" y1="31090" x2="80378" y2="31090"/>
                        <a14:foregroundMark x1="78535" y1="29199" x2="78535" y2="29199"/>
                        <a14:foregroundMark x1="78535" y1="29755" x2="78535" y2="29755"/>
                        <a14:foregroundMark x1="80055" y1="85706" x2="80055" y2="85706"/>
                        <a14:foregroundMark x1="80055" y1="86986" x2="80055" y2="86986"/>
                        <a14:foregroundMark x1="80516" y1="85150" x2="80516" y2="85150"/>
                        <a14:foregroundMark x1="84063" y1="83092" x2="84063" y2="83092"/>
                        <a14:foregroundMark x1="81161" y1="85484" x2="81161" y2="85484"/>
                        <a14:foregroundMark x1="80516" y1="29422" x2="80516" y2="29422"/>
                        <a14:foregroundMark x1="80516" y1="29422" x2="80516" y2="29422"/>
                        <a14:foregroundMark x1="78397" y1="29755" x2="82681" y2="27920"/>
                        <a14:foregroundMark x1="78213" y1="29978" x2="78213" y2="29978"/>
                        <a14:foregroundMark x1="78673" y1="29978" x2="78673" y2="29978"/>
                        <a14:foregroundMark x1="79134" y1="29422" x2="79134" y2="29422"/>
                        <a14:foregroundMark x1="78858" y1="29422" x2="78858" y2="29422"/>
                        <a14:foregroundMark x1="80055" y1="31424" x2="80055" y2="31424"/>
                        <a14:foregroundMark x1="80378" y1="87152" x2="80378" y2="87152"/>
                        <a14:foregroundMark x1="80700" y1="85706" x2="80700" y2="85706"/>
                        <a14:foregroundMark x1="80055" y1="84205" x2="80055" y2="84205"/>
                        <a14:foregroundMark x1="83280" y1="84038" x2="83280" y2="84038"/>
                        <a14:foregroundMark x1="80516" y1="85317" x2="79595" y2="87709"/>
                        <a14:foregroundMark x1="78673" y1="30534" x2="78673" y2="30534"/>
                        <a14:foregroundMark x1="78673" y1="30534" x2="78673" y2="30534"/>
                        <a14:foregroundMark x1="78673" y1="30534" x2="78673" y2="30534"/>
                        <a14:foregroundMark x1="78673" y1="29588" x2="78673" y2="29588"/>
                        <a14:foregroundMark x1="80378" y1="31424" x2="80378" y2="31424"/>
                        <a14:foregroundMark x1="78535" y1="29755" x2="78535" y2="29755"/>
                        <a14:foregroundMark x1="78535" y1="29755" x2="78535" y2="29755"/>
                        <a14:foregroundMark x1="78397" y1="29755" x2="74712" y2="33815"/>
                        <a14:foregroundMark x1="80055" y1="86819" x2="80055" y2="86819"/>
                        <a14:foregroundMark x1="80055" y1="86819" x2="80055" y2="86819"/>
                        <a14:foregroundMark x1="79595" y1="86986" x2="79779" y2="85873"/>
                        <a14:foregroundMark x1="78213" y1="29755" x2="78213" y2="29755"/>
                        <a14:foregroundMark x1="79318" y1="30145" x2="79917" y2="30534"/>
                        <a14:foregroundMark x1="77614" y1="28309" x2="79456" y2="30534"/>
                        <a14:foregroundMark x1="78858" y1="29422" x2="78858" y2="29422"/>
                        <a14:foregroundMark x1="78858" y1="30311" x2="78858" y2="30311"/>
                        <a14:foregroundMark x1="78858" y1="30311" x2="78858" y2="30311"/>
                        <a14:foregroundMark x1="78673" y1="30311" x2="78673" y2="30311"/>
                        <a14:foregroundMark x1="78535" y1="30145" x2="78535" y2="30145"/>
                        <a14:foregroundMark x1="78535" y1="29588" x2="78535" y2="29588"/>
                        <a14:foregroundMark x1="80055" y1="31090" x2="80055" y2="31090"/>
                        <a14:foregroundMark x1="83141" y1="83648" x2="83141" y2="83648"/>
                        <a14:foregroundMark x1="83141" y1="83648" x2="83141" y2="83648"/>
                        <a14:backgroundMark x1="80378" y1="84205" x2="80378" y2="84205"/>
                        <a14:backgroundMark x1="80378" y1="84205" x2="80378" y2="84205"/>
                        <a14:backgroundMark x1="82957" y1="84372" x2="82957" y2="84372"/>
                        <a14:backgroundMark x1="83602" y1="84038" x2="83602" y2="84038"/>
                        <a14:backgroundMark x1="73791" y1="80868" x2="73791" y2="80868"/>
                        <a14:backgroundMark x1="73468" y1="86819" x2="73468" y2="86819"/>
                        <a14:backgroundMark x1="78858" y1="83482" x2="78858" y2="83482"/>
                        <a14:backgroundMark x1="83418" y1="85317" x2="83418" y2="85317"/>
                        <a14:backgroundMark x1="83418" y1="83482" x2="83418" y2="83482"/>
                        <a14:backgroundMark x1="82957" y1="83259" x2="82957" y2="83259"/>
                        <a14:backgroundMark x1="80516" y1="31424" x2="80516" y2="31424"/>
                        <a14:backgroundMark x1="79456" y1="84038" x2="79456" y2="84038"/>
                        <a14:backgroundMark x1="82681" y1="85484" x2="82681" y2="85484"/>
                        <a14:backgroundMark x1="82957" y1="83815" x2="82957" y2="83815"/>
                      </a14:backgroundRemoval>
                    </a14:imgEffect>
                  </a14:imgLayer>
                </a14:imgProps>
              </a:ext>
              <a:ext uri="{28A0092B-C50C-407E-A947-70E740481C1C}">
                <a14:useLocalDpi xmlns:a14="http://schemas.microsoft.com/office/drawing/2010/main"/>
              </a:ext>
            </a:extLst>
          </a:blip>
          <a:srcRect/>
          <a:stretch/>
        </p:blipFill>
        <p:spPr>
          <a:xfrm rot="5400000">
            <a:off x="-1442172" y="1832095"/>
            <a:ext cx="5929342" cy="4862507"/>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097D4DC5-7A36-1580-31FB-BD6493B9CFC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b="-78"/>
          <a:stretch/>
        </p:blipFill>
        <p:spPr>
          <a:xfrm>
            <a:off x="2945337" y="3723359"/>
            <a:ext cx="4471462" cy="2982334"/>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3C02B447-90AA-F68C-7AF5-4A96866AE38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7683381" y="3723359"/>
            <a:ext cx="4311895" cy="3035161"/>
          </a:xfrm>
          <a:prstGeom prst="rect">
            <a:avLst/>
          </a:prstGeom>
          <a:ln>
            <a:noFill/>
          </a:ln>
          <a:effectLst>
            <a:outerShdw blurRad="292100" dist="139700" dir="2700000" algn="tl" rotWithShape="0">
              <a:srgbClr val="333333">
                <a:alpha val="65000"/>
              </a:srgbClr>
            </a:outerShdw>
          </a:effectLst>
        </p:spPr>
      </p:pic>
      <p:sp>
        <p:nvSpPr>
          <p:cNvPr id="11" name="Textfeld 10">
            <a:extLst>
              <a:ext uri="{FF2B5EF4-FFF2-40B4-BE49-F238E27FC236}">
                <a16:creationId xmlns:a16="http://schemas.microsoft.com/office/drawing/2014/main" id="{4DACC998-6836-DC3E-EE4B-E8B550FE3B8C}"/>
              </a:ext>
            </a:extLst>
          </p:cNvPr>
          <p:cNvSpPr txBox="1"/>
          <p:nvPr/>
        </p:nvSpPr>
        <p:spPr>
          <a:xfrm>
            <a:off x="339189" y="76014"/>
            <a:ext cx="7229127" cy="1631216"/>
          </a:xfrm>
          <a:prstGeom prst="rect">
            <a:avLst/>
          </a:prstGeom>
          <a:noFill/>
        </p:spPr>
        <p:txBody>
          <a:bodyPr wrap="square" rtlCol="0">
            <a:spAutoFit/>
          </a:bodyPr>
          <a:lstStyle/>
          <a:p>
            <a:r>
              <a:rPr lang="de-DE" sz="2000" dirty="0"/>
              <a:t>Ein „</a:t>
            </a:r>
            <a:r>
              <a:rPr lang="de-DE" sz="2000" b="1" dirty="0" err="1"/>
              <a:t>Vicinal</a:t>
            </a:r>
            <a:r>
              <a:rPr lang="de-DE" sz="2000" dirty="0"/>
              <a:t>“ wurde 1898 von Lüttich über </a:t>
            </a:r>
            <a:r>
              <a:rPr lang="de-DE" sz="2000" dirty="0" err="1"/>
              <a:t>Dalhem</a:t>
            </a:r>
            <a:r>
              <a:rPr lang="de-DE" sz="2000" dirty="0"/>
              <a:t> nach  </a:t>
            </a:r>
            <a:r>
              <a:rPr lang="de-DE" sz="2000" dirty="0" err="1"/>
              <a:t>Barchon</a:t>
            </a:r>
            <a:r>
              <a:rPr lang="de-DE" sz="2000" dirty="0"/>
              <a:t> bis in die </a:t>
            </a:r>
            <a:r>
              <a:rPr lang="de-DE" sz="2000" dirty="0" err="1"/>
              <a:t>Fourons</a:t>
            </a:r>
            <a:r>
              <a:rPr lang="de-DE" sz="2000" dirty="0"/>
              <a:t> gebaut. Der 144 m lange </a:t>
            </a:r>
            <a:r>
              <a:rPr lang="de-DE" sz="2000" dirty="0" err="1"/>
              <a:t>Dalhem</a:t>
            </a:r>
            <a:r>
              <a:rPr lang="de-DE" sz="2000" dirty="0"/>
              <a:t>-Tunnel entstand 1904. 1955  für den Personenverkehr stillgelegt, nur der Transport von Steinkohle ging noch einige Jahre weiter. Bis 1991 fuhr ein      kleiner Touristenzug </a:t>
            </a:r>
          </a:p>
        </p:txBody>
      </p:sp>
      <p:sp>
        <p:nvSpPr>
          <p:cNvPr id="12" name="Textfeld 11">
            <a:extLst>
              <a:ext uri="{FF2B5EF4-FFF2-40B4-BE49-F238E27FC236}">
                <a16:creationId xmlns:a16="http://schemas.microsoft.com/office/drawing/2014/main" id="{6DCF92B4-94DE-D358-5359-F4026E094167}"/>
              </a:ext>
            </a:extLst>
          </p:cNvPr>
          <p:cNvSpPr txBox="1"/>
          <p:nvPr/>
        </p:nvSpPr>
        <p:spPr>
          <a:xfrm>
            <a:off x="2519799" y="1298677"/>
            <a:ext cx="5322538" cy="2554545"/>
          </a:xfrm>
          <a:prstGeom prst="rect">
            <a:avLst/>
          </a:prstGeom>
          <a:noFill/>
        </p:spPr>
        <p:txBody>
          <a:bodyPr wrap="square" rtlCol="0">
            <a:spAutoFit/>
          </a:bodyPr>
          <a:lstStyle/>
          <a:p>
            <a:r>
              <a:rPr lang="de-DE" sz="2000" dirty="0"/>
              <a:t>mit dem Namen "Li </a:t>
            </a:r>
            <a:r>
              <a:rPr lang="de-DE" sz="2000" dirty="0" err="1"/>
              <a:t>Trimbleu</a:t>
            </a:r>
            <a:r>
              <a:rPr lang="de-DE" sz="2000" dirty="0"/>
              <a:t>“ von </a:t>
            </a:r>
            <a:r>
              <a:rPr lang="de-DE" sz="2000" dirty="0" err="1"/>
              <a:t>Blegny</a:t>
            </a:r>
            <a:r>
              <a:rPr lang="de-DE" sz="2000" dirty="0"/>
              <a:t>-Mine aus bis zur ehemaligen Haltestelle des </a:t>
            </a:r>
            <a:r>
              <a:rPr lang="de-DE" sz="2000" dirty="0" err="1"/>
              <a:t>Vicinal</a:t>
            </a:r>
            <a:r>
              <a:rPr lang="de-DE" sz="2000" dirty="0"/>
              <a:t> in </a:t>
            </a:r>
            <a:r>
              <a:rPr lang="de-DE" sz="2000" dirty="0" err="1"/>
              <a:t>Mortroux</a:t>
            </a:r>
            <a:r>
              <a:rPr lang="de-DE" sz="2000" dirty="0"/>
              <a:t>. Nach einem schweren Zugunglück 1991 mit sieben Todesopfern durch Entgleisen des Zuges wurde der Betrieb endgültig eingestellt. 2020 wurden Tunnel und Trasse für Fußgänger und Radfahrer wieder geöffnet.</a:t>
            </a:r>
          </a:p>
          <a:p>
            <a:endParaRPr lang="de-DE" sz="2000" dirty="0"/>
          </a:p>
        </p:txBody>
      </p:sp>
    </p:spTree>
    <p:extLst>
      <p:ext uri="{BB962C8B-B14F-4D97-AF65-F5344CB8AC3E}">
        <p14:creationId xmlns:p14="http://schemas.microsoft.com/office/powerpoint/2010/main" val="4167691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14C31C8-8655-3A12-6317-D1DE5DB83C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276974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E0AB84A-9AE3-94E4-73EC-FC9E6440E4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86"/>
            <a:ext cx="12192000" cy="6889006"/>
          </a:xfrm>
          <a:prstGeom prst="rect">
            <a:avLst/>
          </a:prstGeom>
        </p:spPr>
      </p:pic>
      <p:pic>
        <p:nvPicPr>
          <p:cNvPr id="4" name="Grafik 3">
            <a:extLst>
              <a:ext uri="{FF2B5EF4-FFF2-40B4-BE49-F238E27FC236}">
                <a16:creationId xmlns:a16="http://schemas.microsoft.com/office/drawing/2014/main" id="{2CEA1E4D-5252-6A78-D94F-263ED67B32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155124">
            <a:off x="7763840" y="4867548"/>
            <a:ext cx="4972293" cy="19463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feld 4">
            <a:extLst>
              <a:ext uri="{FF2B5EF4-FFF2-40B4-BE49-F238E27FC236}">
                <a16:creationId xmlns:a16="http://schemas.microsoft.com/office/drawing/2014/main" id="{C4C1D14D-3F4C-E0B8-8911-CC9F6055ABD8}"/>
              </a:ext>
            </a:extLst>
          </p:cNvPr>
          <p:cNvSpPr txBox="1"/>
          <p:nvPr/>
        </p:nvSpPr>
        <p:spPr>
          <a:xfrm>
            <a:off x="216311" y="122530"/>
            <a:ext cx="6135328" cy="6555641"/>
          </a:xfrm>
          <a:prstGeom prst="rect">
            <a:avLst/>
          </a:prstGeom>
          <a:solidFill>
            <a:schemeClr val="accent1">
              <a:lumMod val="20000"/>
              <a:lumOff val="80000"/>
            </a:schemeClr>
          </a:solidFill>
          <a:ln w="12700">
            <a:solidFill>
              <a:srgbClr val="000000"/>
            </a:solidFill>
          </a:ln>
        </p:spPr>
        <p:txBody>
          <a:bodyPr wrap="square" rtlCol="0">
            <a:spAutoFit/>
          </a:bodyPr>
          <a:lstStyle/>
          <a:p>
            <a:r>
              <a:rPr lang="de-DE" sz="2000" b="1" dirty="0" err="1"/>
              <a:t>Blegny</a:t>
            </a:r>
            <a:r>
              <a:rPr lang="de-DE" sz="2000" b="1" dirty="0"/>
              <a:t>- Mine  </a:t>
            </a:r>
          </a:p>
          <a:p>
            <a:r>
              <a:rPr lang="de-DE" sz="2000" dirty="0"/>
              <a:t>In dieser Gegend des </a:t>
            </a:r>
            <a:r>
              <a:rPr lang="de-DE" sz="2000" dirty="0" err="1"/>
              <a:t>Herver</a:t>
            </a:r>
            <a:r>
              <a:rPr lang="de-DE" sz="2000" dirty="0"/>
              <a:t> Landes in der Nähe der Abtei Val Dieu kommen einzelne Flöze ans Tageslicht, so dass hier seit dem 12. Jahrhundert Kohle (über Tage) gefunden wurde. Da die Flöze hier so dicht unter der Oberfläche liegen, begann der Bergbau schon im 16. Jahrhundert. </a:t>
            </a:r>
            <a:br>
              <a:rPr lang="de-DE" sz="2000" dirty="0"/>
            </a:br>
            <a:r>
              <a:rPr lang="de-DE" sz="2000" dirty="0" err="1"/>
              <a:t>Blegny</a:t>
            </a:r>
            <a:r>
              <a:rPr lang="de-DE" sz="2000" dirty="0"/>
              <a:t>- Mine hat zwei Förderschächte : den </a:t>
            </a:r>
            <a:r>
              <a:rPr lang="de-DE" sz="2000" dirty="0" err="1"/>
              <a:t>Puits</a:t>
            </a:r>
            <a:r>
              <a:rPr lang="de-DE" sz="2000" dirty="0"/>
              <a:t> Marie mit einer Grubensohle bei 235 m und dem Schacht 1 mit einer Tiefe von 720m.  Die obersten Sohlen liegen schon in 30m Tiefe.  Allerdings sind die Flöze nicht sehr dick (teilweise nur 30 cm), so dass auch noch im 20. Jahrhundert Kinder in den schrägen Flözen die Kohle per Hand gehauen haben.  Der industrielle Abbau begann im </a:t>
            </a:r>
            <a:r>
              <a:rPr lang="de-DE" sz="2000" dirty="0" err="1"/>
              <a:t>Puits</a:t>
            </a:r>
            <a:r>
              <a:rPr lang="de-DE" sz="2000" dirty="0"/>
              <a:t> Marie ca. 1868 und im Schacht 1 zu Beginn der 20er Jahre. Der Schacht 1 wurde im 2. </a:t>
            </a:r>
            <a:r>
              <a:rPr lang="de-DE" sz="2000" dirty="0" err="1"/>
              <a:t>Wk</a:t>
            </a:r>
            <a:r>
              <a:rPr lang="de-DE" sz="2000" dirty="0"/>
              <a:t> von der belgischen Armee zerstört, aber schon während des Krieges auf Bereiben der deutschen Besatzer wieder aufgebaut. Das Eingangsportal stammt aus dem Jahre 1954. Die Zeche wurde 1980 geschlossen und ist heute Besucherbergwerk und UNESCO Weltkulturerbe</a:t>
            </a:r>
          </a:p>
        </p:txBody>
      </p:sp>
    </p:spTree>
    <p:extLst>
      <p:ext uri="{BB962C8B-B14F-4D97-AF65-F5344CB8AC3E}">
        <p14:creationId xmlns:p14="http://schemas.microsoft.com/office/powerpoint/2010/main" val="411365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250" fill="hold"/>
                                        <p:tgtEl>
                                          <p:spTgt spid="5"/>
                                        </p:tgtEl>
                                        <p:attrNameLst>
                                          <p:attrName>ppt_x</p:attrName>
                                        </p:attrNameLst>
                                      </p:cBhvr>
                                      <p:tavLst>
                                        <p:tav tm="0">
                                          <p:val>
                                            <p:strVal val="0-#ppt_w/2"/>
                                          </p:val>
                                        </p:tav>
                                        <p:tav tm="100000">
                                          <p:val>
                                            <p:strVal val="#ppt_x"/>
                                          </p:val>
                                        </p:tav>
                                      </p:tavLst>
                                    </p:anim>
                                    <p:anim calcmode="lin" valueType="num">
                                      <p:cBhvr additive="base">
                                        <p:cTn id="13"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E6261E4-FBA3-DD6D-CC4F-E704D86837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843707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D2FB87-C074-8272-BB0F-7ABFAA8425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34301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8A31ACD-581C-942F-B180-A33ED6DAD3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6" name="Textfeld 5">
            <a:extLst>
              <a:ext uri="{FF2B5EF4-FFF2-40B4-BE49-F238E27FC236}">
                <a16:creationId xmlns:a16="http://schemas.microsoft.com/office/drawing/2014/main" id="{BBB2687D-6EDC-0F01-C5E7-4C672B611911}"/>
              </a:ext>
            </a:extLst>
          </p:cNvPr>
          <p:cNvSpPr txBox="1"/>
          <p:nvPr/>
        </p:nvSpPr>
        <p:spPr>
          <a:xfrm>
            <a:off x="379379" y="5870967"/>
            <a:ext cx="2645923" cy="830997"/>
          </a:xfrm>
          <a:prstGeom prst="rect">
            <a:avLst/>
          </a:prstGeom>
          <a:noFill/>
        </p:spPr>
        <p:txBody>
          <a:bodyPr wrap="square" rtlCol="0">
            <a:spAutoFit/>
          </a:bodyPr>
          <a:lstStyle/>
          <a:p>
            <a:r>
              <a:rPr lang="de-DE" sz="2400" dirty="0">
                <a:solidFill>
                  <a:schemeClr val="bg1"/>
                </a:solidFill>
              </a:rPr>
              <a:t>Eingangshalle des </a:t>
            </a:r>
            <a:r>
              <a:rPr lang="de-DE" sz="2400" dirty="0" err="1">
                <a:solidFill>
                  <a:schemeClr val="bg1"/>
                </a:solidFill>
              </a:rPr>
              <a:t>Puits</a:t>
            </a:r>
            <a:r>
              <a:rPr lang="de-DE" sz="2400" dirty="0">
                <a:solidFill>
                  <a:schemeClr val="bg1"/>
                </a:solidFill>
              </a:rPr>
              <a:t> Marie</a:t>
            </a:r>
          </a:p>
        </p:txBody>
      </p:sp>
    </p:spTree>
    <p:extLst>
      <p:ext uri="{BB962C8B-B14F-4D97-AF65-F5344CB8AC3E}">
        <p14:creationId xmlns:p14="http://schemas.microsoft.com/office/powerpoint/2010/main" val="3019796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BA6A44D-9B86-216E-14F0-C2E50290D9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5" name="Grafik 4">
            <a:extLst>
              <a:ext uri="{FF2B5EF4-FFF2-40B4-BE49-F238E27FC236}">
                <a16:creationId xmlns:a16="http://schemas.microsoft.com/office/drawing/2014/main" id="{AD499DA1-D1F9-3E83-5824-1551093FC2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541266" y="2635905"/>
            <a:ext cx="3574356" cy="3139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feld 5">
            <a:extLst>
              <a:ext uri="{FF2B5EF4-FFF2-40B4-BE49-F238E27FC236}">
                <a16:creationId xmlns:a16="http://schemas.microsoft.com/office/drawing/2014/main" id="{3707B442-99CB-BA4A-DCD7-AECE91D89F58}"/>
              </a:ext>
            </a:extLst>
          </p:cNvPr>
          <p:cNvSpPr txBox="1"/>
          <p:nvPr/>
        </p:nvSpPr>
        <p:spPr>
          <a:xfrm>
            <a:off x="5977878" y="5438835"/>
            <a:ext cx="5840631" cy="1107996"/>
          </a:xfrm>
          <a:prstGeom prst="rect">
            <a:avLst/>
          </a:prstGeom>
          <a:solidFill>
            <a:schemeClr val="bg1">
              <a:alpha val="93000"/>
            </a:schemeClr>
          </a:solidFill>
          <a:ln w="15875">
            <a:solidFill>
              <a:srgbClr val="000000"/>
            </a:solidFill>
          </a:ln>
        </p:spPr>
        <p:txBody>
          <a:bodyPr wrap="square" rtlCol="0">
            <a:spAutoFit/>
          </a:bodyPr>
          <a:lstStyle/>
          <a:p>
            <a:r>
              <a:rPr lang="de-DE" sz="2200" i="1" dirty="0"/>
              <a:t> im 20. Jahrhundert wäre niemand mehr auf den Gedanken gekommen, ein Marienbild in eine Nische oberhalb des  Zechenportals zu setzen</a:t>
            </a:r>
          </a:p>
        </p:txBody>
      </p:sp>
    </p:spTree>
    <p:extLst>
      <p:ext uri="{BB962C8B-B14F-4D97-AF65-F5344CB8AC3E}">
        <p14:creationId xmlns:p14="http://schemas.microsoft.com/office/powerpoint/2010/main" val="228786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D990171-E8D5-0B24-D545-D25530E7FD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417597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486304E-3695-67B5-D033-C3DFA06016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grpSp>
        <p:nvGrpSpPr>
          <p:cNvPr id="7" name="Gruppieren 6">
            <a:extLst>
              <a:ext uri="{FF2B5EF4-FFF2-40B4-BE49-F238E27FC236}">
                <a16:creationId xmlns:a16="http://schemas.microsoft.com/office/drawing/2014/main" id="{689BD05D-3AC2-DECA-8445-70DF4BCC2F56}"/>
              </a:ext>
            </a:extLst>
          </p:cNvPr>
          <p:cNvGrpSpPr/>
          <p:nvPr/>
        </p:nvGrpSpPr>
        <p:grpSpPr>
          <a:xfrm>
            <a:off x="905522" y="381431"/>
            <a:ext cx="3538658" cy="6299588"/>
            <a:chOff x="905522" y="381431"/>
            <a:chExt cx="3538658" cy="6299588"/>
          </a:xfrm>
        </p:grpSpPr>
        <p:pic>
          <p:nvPicPr>
            <p:cNvPr id="5" name="Grafik 4">
              <a:extLst>
                <a:ext uri="{FF2B5EF4-FFF2-40B4-BE49-F238E27FC236}">
                  <a16:creationId xmlns:a16="http://schemas.microsoft.com/office/drawing/2014/main" id="{8A6609D7-A778-3B62-D1F9-705D66D99A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74943" y="1761896"/>
              <a:ext cx="6299588" cy="3538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19A37A05-61CE-DA15-A75D-12EA9A8310E4}"/>
                </a:ext>
              </a:extLst>
            </p:cNvPr>
            <p:cNvSpPr txBox="1"/>
            <p:nvPr/>
          </p:nvSpPr>
          <p:spPr>
            <a:xfrm>
              <a:off x="1140542" y="530942"/>
              <a:ext cx="2566219" cy="1569660"/>
            </a:xfrm>
            <a:prstGeom prst="rect">
              <a:avLst/>
            </a:prstGeom>
            <a:noFill/>
          </p:spPr>
          <p:txBody>
            <a:bodyPr wrap="square" rtlCol="0">
              <a:spAutoFit/>
            </a:bodyPr>
            <a:lstStyle/>
            <a:p>
              <a:r>
                <a:rPr lang="de-DE" sz="2400" dirty="0"/>
                <a:t>In dieser Bahn wurden die Bergleute zum Schacht gefahren</a:t>
              </a:r>
            </a:p>
          </p:txBody>
        </p:sp>
      </p:grpSp>
    </p:spTree>
    <p:extLst>
      <p:ext uri="{BB962C8B-B14F-4D97-AF65-F5344CB8AC3E}">
        <p14:creationId xmlns:p14="http://schemas.microsoft.com/office/powerpoint/2010/main" val="69185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0CC5E5-F3CB-DB2C-5526-90E26D1804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6" name="Textfeld 5">
            <a:extLst>
              <a:ext uri="{FF2B5EF4-FFF2-40B4-BE49-F238E27FC236}">
                <a16:creationId xmlns:a16="http://schemas.microsoft.com/office/drawing/2014/main" id="{880F09F9-85E9-FC41-76AA-EC931A40ACC9}"/>
              </a:ext>
            </a:extLst>
          </p:cNvPr>
          <p:cNvSpPr txBox="1"/>
          <p:nvPr/>
        </p:nvSpPr>
        <p:spPr>
          <a:xfrm>
            <a:off x="193565" y="219854"/>
            <a:ext cx="3947361" cy="2308324"/>
          </a:xfrm>
          <a:prstGeom prst="rect">
            <a:avLst/>
          </a:prstGeom>
          <a:solidFill>
            <a:schemeClr val="bg2">
              <a:lumMod val="60000"/>
              <a:lumOff val="40000"/>
              <a:alpha val="96000"/>
            </a:schemeClr>
          </a:solidFill>
          <a:ln w="15875">
            <a:solidFill>
              <a:schemeClr val="tx1"/>
            </a:solidFill>
          </a:ln>
        </p:spPr>
        <p:txBody>
          <a:bodyPr wrap="square" rtlCol="0">
            <a:spAutoFit/>
          </a:bodyPr>
          <a:lstStyle/>
          <a:p>
            <a:r>
              <a:rPr lang="de-DE" sz="2400" b="1" dirty="0"/>
              <a:t>Kreuzweg (1902)</a:t>
            </a:r>
          </a:p>
          <a:p>
            <a:r>
              <a:rPr lang="de-DE" sz="2400" dirty="0"/>
              <a:t>ziemlich beeindruckend mit in einer Parklandschaft gelegenen Grotten als Stationen und überlebensgroßen Figuren</a:t>
            </a:r>
          </a:p>
        </p:txBody>
      </p:sp>
    </p:spTree>
    <p:extLst>
      <p:ext uri="{BB962C8B-B14F-4D97-AF65-F5344CB8AC3E}">
        <p14:creationId xmlns:p14="http://schemas.microsoft.com/office/powerpoint/2010/main" val="95610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01DFC50-A8A6-899D-CD30-1848B33689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70E4C985-0830-E6B5-8BCF-25F5511EAC08}"/>
              </a:ext>
            </a:extLst>
          </p:cNvPr>
          <p:cNvSpPr txBox="1"/>
          <p:nvPr/>
        </p:nvSpPr>
        <p:spPr>
          <a:xfrm>
            <a:off x="223519" y="5750560"/>
            <a:ext cx="6578113" cy="954107"/>
          </a:xfrm>
          <a:prstGeom prst="rect">
            <a:avLst/>
          </a:prstGeom>
          <a:noFill/>
        </p:spPr>
        <p:txBody>
          <a:bodyPr wrap="square" rtlCol="0">
            <a:spAutoFit/>
          </a:bodyPr>
          <a:lstStyle/>
          <a:p>
            <a:r>
              <a:rPr lang="de-DE" sz="2800" i="1" dirty="0"/>
              <a:t>Nach einer extrem steilen Abfahrt fahre ich ab </a:t>
            </a:r>
            <a:r>
              <a:rPr lang="de-DE" sz="2800" i="1" dirty="0" err="1"/>
              <a:t>Herstal</a:t>
            </a:r>
            <a:r>
              <a:rPr lang="de-DE" sz="2800" i="1" dirty="0"/>
              <a:t> an der Maas entlang</a:t>
            </a:r>
          </a:p>
        </p:txBody>
      </p:sp>
    </p:spTree>
    <p:extLst>
      <p:ext uri="{BB962C8B-B14F-4D97-AF65-F5344CB8AC3E}">
        <p14:creationId xmlns:p14="http://schemas.microsoft.com/office/powerpoint/2010/main" val="3075531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F46C5DF-CE25-333F-426A-67B3384C50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783798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F6BD0E7-454D-752B-EFB6-89C85BA168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1119"/>
            <a:ext cx="12192000" cy="6924416"/>
          </a:xfrm>
          <a:prstGeom prst="rect">
            <a:avLst/>
          </a:prstGeom>
        </p:spPr>
      </p:pic>
      <p:sp>
        <p:nvSpPr>
          <p:cNvPr id="5" name="Textfeld 4">
            <a:extLst>
              <a:ext uri="{FF2B5EF4-FFF2-40B4-BE49-F238E27FC236}">
                <a16:creationId xmlns:a16="http://schemas.microsoft.com/office/drawing/2014/main" id="{D2E294ED-DE7D-9907-CE3A-E338C2FFA04B}"/>
              </a:ext>
            </a:extLst>
          </p:cNvPr>
          <p:cNvSpPr txBox="1"/>
          <p:nvPr/>
        </p:nvSpPr>
        <p:spPr>
          <a:xfrm>
            <a:off x="4572000" y="96934"/>
            <a:ext cx="7508240" cy="6664132"/>
          </a:xfrm>
          <a:prstGeom prst="rect">
            <a:avLst/>
          </a:prstGeom>
          <a:solidFill>
            <a:schemeClr val="bg1">
              <a:alpha val="89000"/>
            </a:schemeClr>
          </a:solidFill>
          <a:ln w="15875">
            <a:solidFill>
              <a:srgbClr val="000000"/>
            </a:solidFill>
          </a:ln>
        </p:spPr>
        <p:txBody>
          <a:bodyPr wrap="square" rtlCol="0">
            <a:spAutoFit/>
          </a:bodyPr>
          <a:lstStyle/>
          <a:p>
            <a:pPr>
              <a:lnSpc>
                <a:spcPct val="107000"/>
              </a:lnSpc>
              <a:spcAft>
                <a:spcPts val="800"/>
              </a:spcAft>
            </a:pPr>
            <a:r>
              <a:rPr lang="de-DE" sz="2000" b="1" dirty="0">
                <a:effectLst/>
                <a:latin typeface="Calibri" panose="020F0502020204030204" pitchFamily="34" charset="0"/>
                <a:ea typeface="Calibri" panose="020F0502020204030204" pitchFamily="34" charset="0"/>
                <a:cs typeface="Times New Roman" panose="02020603050405020304" pitchFamily="18" charset="0"/>
              </a:rPr>
              <a:t>Lüttich</a:t>
            </a:r>
            <a:r>
              <a:rPr lang="de-DE" sz="2000" dirty="0">
                <a:effectLst/>
                <a:latin typeface="Calibri" panose="020F0502020204030204" pitchFamily="34" charset="0"/>
                <a:ea typeface="Calibri" panose="020F0502020204030204" pitchFamily="34" charset="0"/>
                <a:cs typeface="Times New Roman" panose="02020603050405020304" pitchFamily="18" charset="0"/>
              </a:rPr>
              <a:t> </a:t>
            </a:r>
            <a:br>
              <a:rPr lang="de-DE" sz="2000" dirty="0">
                <a:effectLst/>
                <a:latin typeface="Calibri" panose="020F0502020204030204" pitchFamily="34" charset="0"/>
                <a:ea typeface="Calibri" panose="020F0502020204030204" pitchFamily="34" charset="0"/>
                <a:cs typeface="Times New Roman" panose="02020603050405020304" pitchFamily="18" charset="0"/>
              </a:rPr>
            </a:br>
            <a:r>
              <a:rPr lang="de-DE" sz="2000" dirty="0">
                <a:effectLst/>
                <a:latin typeface="Calibri" panose="020F0502020204030204" pitchFamily="34" charset="0"/>
                <a:ea typeface="Calibri" panose="020F0502020204030204" pitchFamily="34" charset="0"/>
                <a:cs typeface="Times New Roman" panose="02020603050405020304" pitchFamily="18" charset="0"/>
              </a:rPr>
              <a:t>In  römischer Zeit war der Name der Stadt </a:t>
            </a:r>
            <a:r>
              <a:rPr lang="de-DE" sz="2000" dirty="0" err="1">
                <a:effectLst/>
                <a:latin typeface="Calibri" panose="020F0502020204030204" pitchFamily="34" charset="0"/>
                <a:ea typeface="Calibri" panose="020F0502020204030204" pitchFamily="34" charset="0"/>
                <a:cs typeface="Times New Roman" panose="02020603050405020304" pitchFamily="18" charset="0"/>
              </a:rPr>
              <a:t>Leodicum</a:t>
            </a:r>
            <a:r>
              <a:rPr lang="de-DE" sz="2000" dirty="0">
                <a:effectLst/>
                <a:latin typeface="Calibri" panose="020F0502020204030204" pitchFamily="34" charset="0"/>
                <a:ea typeface="Calibri" panose="020F0502020204030204" pitchFamily="34" charset="0"/>
                <a:cs typeface="Times New Roman" panose="02020603050405020304" pitchFamily="18" charset="0"/>
              </a:rPr>
              <a:t>. Das Bistum Lüttich wurde im 4. </a:t>
            </a:r>
            <a:r>
              <a:rPr lang="de-DE" sz="2000" dirty="0" err="1">
                <a:effectLst/>
                <a:latin typeface="Calibri" panose="020F0502020204030204" pitchFamily="34" charset="0"/>
                <a:ea typeface="Calibri" panose="020F0502020204030204" pitchFamily="34" charset="0"/>
                <a:cs typeface="Times New Roman" panose="02020603050405020304" pitchFamily="18" charset="0"/>
              </a:rPr>
              <a:t>Jh</a:t>
            </a:r>
            <a:r>
              <a:rPr lang="de-DE" sz="2000" dirty="0">
                <a:effectLst/>
                <a:latin typeface="Calibri" panose="020F0502020204030204" pitchFamily="34" charset="0"/>
                <a:ea typeface="Calibri" panose="020F0502020204030204" pitchFamily="34" charset="0"/>
                <a:cs typeface="Times New Roman" panose="02020603050405020304" pitchFamily="18" charset="0"/>
              </a:rPr>
              <a:t> in </a:t>
            </a:r>
            <a:r>
              <a:rPr lang="de-DE" sz="2000" dirty="0" err="1">
                <a:effectLst/>
                <a:latin typeface="Calibri" panose="020F0502020204030204" pitchFamily="34" charset="0"/>
                <a:ea typeface="Calibri" panose="020F0502020204030204" pitchFamily="34" charset="0"/>
                <a:cs typeface="Times New Roman" panose="02020603050405020304" pitchFamily="18" charset="0"/>
              </a:rPr>
              <a:t>Tongeren</a:t>
            </a:r>
            <a:r>
              <a:rPr lang="de-DE" sz="2000" dirty="0">
                <a:effectLst/>
                <a:latin typeface="Calibri" panose="020F0502020204030204" pitchFamily="34" charset="0"/>
                <a:ea typeface="Calibri" panose="020F0502020204030204" pitchFamily="34" charset="0"/>
                <a:cs typeface="Times New Roman" panose="02020603050405020304" pitchFamily="18" charset="0"/>
              </a:rPr>
              <a:t> gegründet und zunächst nach Maastricht und dann 717 von Hubert nach Lüttich verlegt.</a:t>
            </a:r>
            <a:r>
              <a:rPr lang="de-DE" sz="2000" dirty="0">
                <a:effectLst/>
              </a:rPr>
              <a:t> Mit der Verleihung der Grafschaft </a:t>
            </a:r>
            <a:r>
              <a:rPr lang="de-DE" sz="2000" dirty="0" err="1">
                <a:effectLst/>
              </a:rPr>
              <a:t>Huy</a:t>
            </a:r>
            <a:r>
              <a:rPr lang="de-DE" sz="2000" dirty="0">
                <a:effectLst/>
              </a:rPr>
              <a:t> an Bischof Notger (972–1008) wurde die Grundlage zum Aufstieg der Bischöfe zu Reichsfürsten gelegt. </a:t>
            </a:r>
            <a:r>
              <a:rPr lang="de-DE" sz="2000" dirty="0">
                <a:effectLst/>
                <a:latin typeface="Calibri" panose="020F0502020204030204" pitchFamily="34" charset="0"/>
                <a:ea typeface="Calibri" panose="020F0502020204030204" pitchFamily="34" charset="0"/>
                <a:cs typeface="Times New Roman" panose="02020603050405020304" pitchFamily="18" charset="0"/>
              </a:rPr>
              <a:t>Die regierenden Fürstbischöfe von Lüttich entstammten meist dem Adel des Heiligen Römischen Reiches. Das Hochstift wurde nie Teil der Spanischen bzw. Österreichischen Niederlande und bestand bis zu seiner Auflösung nach der Besetzung durch die napoleonischen Revolutionstruppen. 1795 wurde Lüttich von französischen Truppen besetzt, dem Département de </a:t>
            </a:r>
            <a:r>
              <a:rPr lang="de-DE" sz="2000" dirty="0" err="1">
                <a:effectLst/>
                <a:latin typeface="Calibri" panose="020F0502020204030204" pitchFamily="34" charset="0"/>
                <a:ea typeface="Calibri" panose="020F0502020204030204" pitchFamily="34" charset="0"/>
                <a:cs typeface="Times New Roman" panose="02020603050405020304" pitchFamily="18" charset="0"/>
              </a:rPr>
              <a:t>l’Ourthe</a:t>
            </a:r>
            <a:r>
              <a:rPr lang="de-DE" sz="2000" dirty="0">
                <a:effectLst/>
                <a:latin typeface="Calibri" panose="020F0502020204030204" pitchFamily="34" charset="0"/>
                <a:ea typeface="Calibri" panose="020F0502020204030204" pitchFamily="34" charset="0"/>
                <a:cs typeface="Times New Roman" panose="02020603050405020304" pitchFamily="18" charset="0"/>
              </a:rPr>
              <a:t> zugeordnet und Teil der Ersten Französischen Republik. Nach dem Sturz Napoleon Bonapartes kam es 1815 zum Königreich der Vereinigten Niederlande und wurde 1830 Teil des unabhängigen Königreiches Belgien. Lüttich ist eine Wiege der kontinentaleuropäischen Kohle- und Stahlindustrie. Von hier aus breitete sich die Industrialisierung ab Anfang des 19. Jahrhunderts über den gesamten Kontinent aus. Insbesondere hat das Stahlunternehmen Cockerill-</a:t>
            </a:r>
            <a:r>
              <a:rPr lang="de-DE" sz="2000" dirty="0" err="1">
                <a:effectLst/>
                <a:latin typeface="Calibri" panose="020F0502020204030204" pitchFamily="34" charset="0"/>
                <a:ea typeface="Calibri" panose="020F0502020204030204" pitchFamily="34" charset="0"/>
                <a:cs typeface="Times New Roman" panose="02020603050405020304" pitchFamily="18" charset="0"/>
              </a:rPr>
              <a:t>Sambre</a:t>
            </a:r>
            <a:r>
              <a:rPr lang="de-DE" sz="2000" dirty="0">
                <a:effectLst/>
                <a:latin typeface="Calibri" panose="020F0502020204030204" pitchFamily="34" charset="0"/>
                <a:ea typeface="Calibri" panose="020F0502020204030204" pitchFamily="34" charset="0"/>
                <a:cs typeface="Times New Roman" panose="02020603050405020304" pitchFamily="18" charset="0"/>
              </a:rPr>
              <a:t> Bedeutung für die industrielle Entwicklung der Stadt</a:t>
            </a:r>
            <a:endParaRPr lang="de-DE" sz="2000" u="sng" dirty="0"/>
          </a:p>
        </p:txBody>
      </p:sp>
    </p:spTree>
    <p:extLst>
      <p:ext uri="{BB962C8B-B14F-4D97-AF65-F5344CB8AC3E}">
        <p14:creationId xmlns:p14="http://schemas.microsoft.com/office/powerpoint/2010/main" val="190018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1+#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69FE0B8-5ADA-08B9-D3A1-B460A43AA6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49B063F0-DE29-2476-5906-A253EE74DA5E}"/>
              </a:ext>
            </a:extLst>
          </p:cNvPr>
          <p:cNvSpPr txBox="1"/>
          <p:nvPr/>
        </p:nvSpPr>
        <p:spPr>
          <a:xfrm>
            <a:off x="426720" y="6156960"/>
            <a:ext cx="3887026" cy="492443"/>
          </a:xfrm>
          <a:prstGeom prst="rect">
            <a:avLst/>
          </a:prstGeom>
          <a:noFill/>
        </p:spPr>
        <p:txBody>
          <a:bodyPr wrap="none" rtlCol="0">
            <a:spAutoFit/>
          </a:bodyPr>
          <a:lstStyle/>
          <a:p>
            <a:r>
              <a:rPr lang="de-DE" sz="2600" dirty="0">
                <a:solidFill>
                  <a:schemeClr val="bg1"/>
                </a:solidFill>
              </a:rPr>
              <a:t>Das Fürstbischöfliche Palais</a:t>
            </a:r>
          </a:p>
        </p:txBody>
      </p:sp>
    </p:spTree>
    <p:extLst>
      <p:ext uri="{BB962C8B-B14F-4D97-AF65-F5344CB8AC3E}">
        <p14:creationId xmlns:p14="http://schemas.microsoft.com/office/powerpoint/2010/main" val="4227004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39FFA93-2788-B971-6B5F-371F634244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184234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8BD362B-7F48-7A88-8EF0-0D574C9B2B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919294"/>
          </a:xfrm>
          <a:prstGeom prst="rect">
            <a:avLst/>
          </a:prstGeom>
        </p:spPr>
      </p:pic>
      <p:pic>
        <p:nvPicPr>
          <p:cNvPr id="3" name="Grafik 2">
            <a:extLst>
              <a:ext uri="{FF2B5EF4-FFF2-40B4-BE49-F238E27FC236}">
                <a16:creationId xmlns:a16="http://schemas.microsoft.com/office/drawing/2014/main" id="{4F6CE1D5-B7FB-2959-DF6B-29D82BBBC8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928228" y="1840004"/>
            <a:ext cx="6026726" cy="338538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95E8EA33-E23A-1D1E-E00D-84510F185A12}"/>
              </a:ext>
            </a:extLst>
          </p:cNvPr>
          <p:cNvSpPr txBox="1"/>
          <p:nvPr/>
        </p:nvSpPr>
        <p:spPr>
          <a:xfrm>
            <a:off x="241954" y="226244"/>
            <a:ext cx="7449227" cy="1938992"/>
          </a:xfrm>
          <a:prstGeom prst="rect">
            <a:avLst/>
          </a:prstGeom>
          <a:noFill/>
        </p:spPr>
        <p:txBody>
          <a:bodyPr wrap="square" rtlCol="0">
            <a:spAutoFit/>
          </a:bodyPr>
          <a:lstStyle/>
          <a:p>
            <a:r>
              <a:rPr lang="de-DE" sz="2400" b="1" dirty="0">
                <a:effectLst/>
              </a:rPr>
              <a:t>Montagne de </a:t>
            </a:r>
            <a:r>
              <a:rPr lang="de-DE" sz="2400" b="1" dirty="0" err="1">
                <a:effectLst/>
              </a:rPr>
              <a:t>Bueren</a:t>
            </a:r>
            <a:endParaRPr lang="de-DE" sz="2400" b="1" dirty="0">
              <a:effectLst/>
            </a:endParaRPr>
          </a:p>
          <a:p>
            <a:r>
              <a:rPr lang="de-DE" sz="2400" dirty="0">
                <a:effectLst/>
              </a:rPr>
              <a:t>260 Meter lange Treppe mit einem Höhenunterschied von 67 Metern und 374 Stufen. Ende des 19. Jahrhunderts  erbaut, damit die Soldaten der Citadelle schneller zur Innenstadt kommen konnten (und wieder zurück …)</a:t>
            </a:r>
            <a:endParaRPr lang="de-DE" sz="2400" dirty="0"/>
          </a:p>
        </p:txBody>
      </p:sp>
    </p:spTree>
    <p:extLst>
      <p:ext uri="{BB962C8B-B14F-4D97-AF65-F5344CB8AC3E}">
        <p14:creationId xmlns:p14="http://schemas.microsoft.com/office/powerpoint/2010/main" val="390666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A237767-417E-E6D7-0A5D-5A9F1713C2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934577"/>
          </a:xfrm>
          <a:prstGeom prst="rect">
            <a:avLst/>
          </a:prstGeom>
        </p:spPr>
      </p:pic>
    </p:spTree>
    <p:extLst>
      <p:ext uri="{BB962C8B-B14F-4D97-AF65-F5344CB8AC3E}">
        <p14:creationId xmlns:p14="http://schemas.microsoft.com/office/powerpoint/2010/main" val="526167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2EAC76B-AD2B-6CEF-0BFF-8B7CFE2E1C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924417"/>
          </a:xfrm>
          <a:prstGeom prst="rect">
            <a:avLst/>
          </a:prstGeom>
        </p:spPr>
      </p:pic>
    </p:spTree>
    <p:extLst>
      <p:ext uri="{BB962C8B-B14F-4D97-AF65-F5344CB8AC3E}">
        <p14:creationId xmlns:p14="http://schemas.microsoft.com/office/powerpoint/2010/main" val="3845781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DFCCE3-272D-9271-A85B-A077C3BDF5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082830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107AA0D-D3F4-6C34-28E8-67C7904B39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5" name="Grafik 4">
            <a:extLst>
              <a:ext uri="{FF2B5EF4-FFF2-40B4-BE49-F238E27FC236}">
                <a16:creationId xmlns:a16="http://schemas.microsoft.com/office/drawing/2014/main" id="{D02D4887-7A1B-3756-88B5-3BD8396ED2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39"/>
          <a:stretch/>
        </p:blipFill>
        <p:spPr>
          <a:xfrm rot="5400000">
            <a:off x="-879013" y="1389690"/>
            <a:ext cx="6257796" cy="4078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Grafik 7">
            <a:extLst>
              <a:ext uri="{FF2B5EF4-FFF2-40B4-BE49-F238E27FC236}">
                <a16:creationId xmlns:a16="http://schemas.microsoft.com/office/drawing/2014/main" id="{85EB1AE9-61A5-3E4D-634B-0D5B807DFB6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191" y="3804515"/>
            <a:ext cx="28575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feld 10">
            <a:extLst>
              <a:ext uri="{FF2B5EF4-FFF2-40B4-BE49-F238E27FC236}">
                <a16:creationId xmlns:a16="http://schemas.microsoft.com/office/drawing/2014/main" id="{E0625C53-D426-806D-04FE-DD46FCF76DF8}"/>
              </a:ext>
            </a:extLst>
          </p:cNvPr>
          <p:cNvSpPr txBox="1"/>
          <p:nvPr/>
        </p:nvSpPr>
        <p:spPr>
          <a:xfrm>
            <a:off x="7316563" y="382100"/>
            <a:ext cx="4438558" cy="523220"/>
          </a:xfrm>
          <a:prstGeom prst="rect">
            <a:avLst/>
          </a:prstGeom>
          <a:solidFill>
            <a:schemeClr val="bg1">
              <a:alpha val="79000"/>
            </a:schemeClr>
          </a:solidFill>
        </p:spPr>
        <p:txBody>
          <a:bodyPr wrap="square" rtlCol="0">
            <a:spAutoFit/>
          </a:bodyPr>
          <a:lstStyle/>
          <a:p>
            <a:r>
              <a:rPr lang="de-DE" sz="2800" dirty="0"/>
              <a:t>St Bartholomäus, 11.-12. </a:t>
            </a:r>
            <a:r>
              <a:rPr lang="de-DE" sz="2800" dirty="0" err="1"/>
              <a:t>Jh</a:t>
            </a:r>
            <a:endParaRPr lang="de-DE" sz="2800" dirty="0"/>
          </a:p>
        </p:txBody>
      </p:sp>
      <p:grpSp>
        <p:nvGrpSpPr>
          <p:cNvPr id="15" name="Gruppieren 14">
            <a:extLst>
              <a:ext uri="{FF2B5EF4-FFF2-40B4-BE49-F238E27FC236}">
                <a16:creationId xmlns:a16="http://schemas.microsoft.com/office/drawing/2014/main" id="{AD1697B9-8678-C165-7189-86D213E21BC3}"/>
              </a:ext>
            </a:extLst>
          </p:cNvPr>
          <p:cNvGrpSpPr/>
          <p:nvPr/>
        </p:nvGrpSpPr>
        <p:grpSpPr>
          <a:xfrm>
            <a:off x="370867" y="2650215"/>
            <a:ext cx="3890170" cy="3670662"/>
            <a:chOff x="370867" y="2650215"/>
            <a:chExt cx="3890170" cy="3670662"/>
          </a:xfrm>
        </p:grpSpPr>
        <p:pic>
          <p:nvPicPr>
            <p:cNvPr id="10" name="Grafik 9">
              <a:extLst>
                <a:ext uri="{FF2B5EF4-FFF2-40B4-BE49-F238E27FC236}">
                  <a16:creationId xmlns:a16="http://schemas.microsoft.com/office/drawing/2014/main" id="{B9AE6CE1-61A1-799B-3BFD-E83C7BE9E8DD}"/>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7188" l="3594" r="92383">
                          <a14:foregroundMark x1="7578" y1="69297" x2="7578" y2="69297"/>
                          <a14:foregroundMark x1="7695" y1="75898" x2="7695" y2="75898"/>
                          <a14:foregroundMark x1="20898" y1="73438" x2="20898" y2="73438"/>
                          <a14:foregroundMark x1="9766" y1="90039" x2="9766" y2="90039"/>
                          <a14:foregroundMark x1="20352" y1="87305" x2="20352" y2="87305"/>
                          <a14:foregroundMark x1="35352" y1="85234" x2="35352" y2="85234"/>
                          <a14:foregroundMark x1="33672" y1="80039" x2="33672" y2="80039"/>
                          <a14:foregroundMark x1="17188" y1="54453" x2="17188" y2="54453"/>
                          <a14:foregroundMark x1="74648" y1="85781" x2="74648" y2="85781"/>
                          <a14:foregroundMark x1="74648" y1="74805" x2="74648" y2="74805"/>
                          <a14:foregroundMark x1="55273" y1="75195" x2="55273" y2="75195"/>
                          <a14:foregroundMark x1="87852" y1="92109" x2="87852" y2="92109"/>
                          <a14:foregroundMark x1="91289" y1="68203" x2="91289" y2="68203"/>
                          <a14:foregroundMark x1="91953" y1="75898" x2="91953" y2="75898"/>
                          <a14:foregroundMark x1="83984" y1="95156" x2="83984" y2="95156"/>
                          <a14:foregroundMark x1="58984" y1="15273" x2="58984" y2="15273"/>
                          <a14:foregroundMark x1="65430" y1="15977" x2="65430" y2="15977"/>
                          <a14:foregroundMark x1="77969" y1="17461" x2="77969" y2="17461"/>
                          <a14:foregroundMark x1="83047" y1="18711" x2="83047" y2="18711"/>
                          <a14:foregroundMark x1="28320" y1="16250" x2="28320" y2="16250"/>
                          <a14:foregroundMark x1="22539" y1="16914" x2="22539" y2="16914"/>
                          <a14:foregroundMark x1="14570" y1="93633" x2="14570" y2="93633"/>
                          <a14:foregroundMark x1="33125" y1="94609" x2="33125" y2="94609"/>
                          <a14:foregroundMark x1="22266" y1="83320" x2="22266" y2="83320"/>
                          <a14:foregroundMark x1="3594" y1="75625" x2="3594" y2="75625"/>
                          <a14:foregroundMark x1="19648" y1="84570" x2="19648" y2="84570"/>
                          <a14:foregroundMark x1="87578" y1="88828" x2="87578" y2="88828"/>
                          <a14:foregroundMark x1="90742" y1="94336" x2="90742" y2="94336"/>
                          <a14:foregroundMark x1="88672" y1="81797" x2="88672" y2="81797"/>
                          <a14:foregroundMark x1="8125" y1="93906" x2="8125" y2="93906"/>
                          <a14:foregroundMark x1="9922" y1="96250" x2="9922" y2="96250"/>
                          <a14:foregroundMark x1="11133" y1="94609" x2="11133" y2="94609"/>
                          <a14:foregroundMark x1="33281" y1="80039" x2="33281" y2="80039"/>
                          <a14:foregroundMark x1="35469" y1="88828" x2="35469" y2="88828"/>
                          <a14:foregroundMark x1="53906" y1="88125" x2="53906" y2="88125"/>
                          <a14:foregroundMark x1="38359" y1="87852" x2="38359" y2="87852"/>
                          <a14:foregroundMark x1="61719" y1="93750" x2="61719" y2="93750"/>
                          <a14:foregroundMark x1="21719" y1="91172" x2="21719" y2="91172"/>
                          <a14:foregroundMark x1="9766" y1="83047" x2="9766" y2="83047"/>
                          <a14:foregroundMark x1="13633" y1="78633" x2="13633" y2="78633"/>
                          <a14:foregroundMark x1="90469" y1="83594" x2="90469" y2="83594"/>
                          <a14:foregroundMark x1="92109" y1="92383" x2="92109" y2="92383"/>
                          <a14:foregroundMark x1="92109" y1="96094" x2="92109" y2="96094"/>
                          <a14:foregroundMark x1="77109" y1="96367" x2="77109" y2="96367"/>
                          <a14:foregroundMark x1="33281" y1="94336" x2="33281" y2="94336"/>
                          <a14:foregroundMark x1="18984" y1="93203" x2="18984" y2="93203"/>
                          <a14:foregroundMark x1="7578" y1="88125" x2="7578" y2="88125"/>
                          <a14:foregroundMark x1="7305" y1="83320" x2="7305" y2="83320"/>
                          <a14:foregroundMark x1="23789" y1="87305" x2="23789" y2="87305"/>
                          <a14:foregroundMark x1="28203" y1="83203" x2="28203" y2="83203"/>
                          <a14:foregroundMark x1="27656" y1="84844" x2="27656" y2="84844"/>
                          <a14:foregroundMark x1="89219" y1="84023" x2="89219" y2="84023"/>
                          <a14:foregroundMark x1="66797" y1="80586" x2="66797" y2="80586"/>
                          <a14:foregroundMark x1="64883" y1="80859" x2="64883" y2="80859"/>
                          <a14:foregroundMark x1="85234" y1="92656" x2="85234" y2="92656"/>
                          <a14:foregroundMark x1="57344" y1="90195" x2="57344" y2="90195"/>
                          <a14:foregroundMark x1="23672" y1="90039" x2="23672" y2="90039"/>
                          <a14:foregroundMark x1="9102" y1="81133" x2="9102" y2="81133"/>
                          <a14:foregroundMark x1="9102" y1="89766" x2="9102" y2="89766"/>
                          <a14:foregroundMark x1="21992" y1="93750" x2="21992" y2="93750"/>
                          <a14:foregroundMark x1="19375" y1="95977" x2="19375" y2="95977"/>
                          <a14:foregroundMark x1="37383" y1="94180" x2="37383" y2="94180"/>
                          <a14:foregroundMark x1="50469" y1="91172" x2="50469" y2="91172"/>
                          <a14:foregroundMark x1="55273" y1="93750" x2="55273" y2="93750"/>
                          <a14:foregroundMark x1="68477" y1="93750" x2="68477" y2="93750"/>
                          <a14:foregroundMark x1="87148" y1="91992" x2="87148" y2="91992"/>
                          <a14:foregroundMark x1="88398" y1="89492" x2="88398" y2="89492"/>
                          <a14:foregroundMark x1="8242" y1="88555" x2="8242" y2="88555"/>
                          <a14:foregroundMark x1="84141" y1="94063" x2="84141" y2="94063"/>
                          <a14:foregroundMark x1="87422" y1="97188" x2="87422" y2="97188"/>
                          <a14:foregroundMark x1="65859" y1="96367" x2="65859" y2="96367"/>
                          <a14:foregroundMark x1="39063" y1="95977" x2="39063" y2="95977"/>
                          <a14:foregroundMark x1="92383" y1="66953" x2="92383" y2="66953"/>
                          <a14:foregroundMark x1="5234" y1="72734" x2="5234" y2="72734"/>
                          <a14:foregroundMark x1="5938" y1="69727" x2="5938" y2="69727"/>
                          <a14:foregroundMark x1="24883" y1="16367" x2="24883" y2="16367"/>
                          <a14:foregroundMark x1="19531" y1="17891" x2="19531" y2="17891"/>
                          <a14:foregroundMark x1="26523" y1="16523" x2="26523" y2="16523"/>
                          <a14:foregroundMark x1="24766" y1="16641" x2="24766" y2="16641"/>
                          <a14:foregroundMark x1="23242" y1="17344" x2="23242" y2="17344"/>
                          <a14:foregroundMark x1="72734" y1="16641" x2="72734" y2="16641"/>
                          <a14:foregroundMark x1="79727" y1="17891" x2="79727" y2="17891"/>
                          <a14:foregroundMark x1="82070" y1="18438" x2="82070" y2="18438"/>
                          <a14:foregroundMark x1="80820" y1="18594" x2="80820" y2="18594"/>
                          <a14:foregroundMark x1="79336" y1="17617" x2="79336" y2="17617"/>
                          <a14:foregroundMark x1="80977" y1="18320" x2="80977" y2="18320"/>
                          <a14:foregroundMark x1="84258" y1="19258" x2="84258" y2="19258"/>
                          <a14:foregroundMark x1="23516" y1="16797" x2="23516" y2="16797"/>
                          <a14:foregroundMark x1="17461" y1="18594" x2="17461" y2="18594"/>
                          <a14:foregroundMark x1="20781" y1="17773" x2="20781" y2="17773"/>
                          <a14:foregroundMark x1="21445" y1="17617" x2="21445" y2="17617"/>
                          <a14:foregroundMark x1="21719" y1="17461" x2="21719" y2="17461"/>
                        </a14:backgroundRemoval>
                      </a14:imgEffect>
                    </a14:imgLayer>
                  </a14:imgProps>
                </a:ext>
                <a:ext uri="{28A0092B-C50C-407E-A947-70E740481C1C}">
                  <a14:useLocalDpi xmlns:a14="http://schemas.microsoft.com/office/drawing/2010/main"/>
                </a:ext>
              </a:extLst>
            </a:blip>
            <a:stretch>
              <a:fillRect/>
            </a:stretch>
          </p:blipFill>
          <p:spPr>
            <a:xfrm>
              <a:off x="983181" y="2650215"/>
              <a:ext cx="3277856" cy="2972665"/>
            </a:xfrm>
            <a:prstGeom prst="rect">
              <a:avLst/>
            </a:prstGeom>
          </p:spPr>
        </p:pic>
        <p:sp>
          <p:nvSpPr>
            <p:cNvPr id="12" name="Textfeld 11">
              <a:extLst>
                <a:ext uri="{FF2B5EF4-FFF2-40B4-BE49-F238E27FC236}">
                  <a16:creationId xmlns:a16="http://schemas.microsoft.com/office/drawing/2014/main" id="{58AD6C22-7D72-D869-FC06-22C31E993AA3}"/>
                </a:ext>
              </a:extLst>
            </p:cNvPr>
            <p:cNvSpPr txBox="1"/>
            <p:nvPr/>
          </p:nvSpPr>
          <p:spPr>
            <a:xfrm>
              <a:off x="370867" y="5551436"/>
              <a:ext cx="3402575" cy="769441"/>
            </a:xfrm>
            <a:prstGeom prst="rect">
              <a:avLst/>
            </a:prstGeom>
            <a:solidFill>
              <a:schemeClr val="bg1">
                <a:alpha val="75000"/>
              </a:schemeClr>
            </a:solidFill>
          </p:spPr>
          <p:txBody>
            <a:bodyPr wrap="square" rtlCol="0">
              <a:spAutoFit/>
            </a:bodyPr>
            <a:lstStyle/>
            <a:p>
              <a:r>
                <a:rPr lang="de-DE" sz="2200" dirty="0">
                  <a:effectLst/>
                </a:rPr>
                <a:t>Taufbecken des  Reiner von </a:t>
              </a:r>
              <a:r>
                <a:rPr lang="de-DE" sz="2200" dirty="0" err="1">
                  <a:effectLst/>
                </a:rPr>
                <a:t>Huy</a:t>
              </a:r>
              <a:r>
                <a:rPr lang="de-DE" sz="2200" dirty="0">
                  <a:effectLst/>
                </a:rPr>
                <a:t>, frühromanisch 11. </a:t>
              </a:r>
              <a:r>
                <a:rPr lang="de-DE" sz="2200" dirty="0" err="1">
                  <a:effectLst/>
                </a:rPr>
                <a:t>Jh</a:t>
              </a:r>
              <a:r>
                <a:rPr lang="de-DE" sz="2200" dirty="0">
                  <a:effectLst/>
                </a:rPr>
                <a:t>,</a:t>
              </a:r>
              <a:endParaRPr lang="de-DE" sz="2200" dirty="0"/>
            </a:p>
          </p:txBody>
        </p:sp>
      </p:grpSp>
      <p:sp>
        <p:nvSpPr>
          <p:cNvPr id="13" name="Textfeld 12">
            <a:extLst>
              <a:ext uri="{FF2B5EF4-FFF2-40B4-BE49-F238E27FC236}">
                <a16:creationId xmlns:a16="http://schemas.microsoft.com/office/drawing/2014/main" id="{5FC86407-A7C7-00EE-1483-20A76BC28B27}"/>
              </a:ext>
            </a:extLst>
          </p:cNvPr>
          <p:cNvSpPr txBox="1"/>
          <p:nvPr/>
        </p:nvSpPr>
        <p:spPr>
          <a:xfrm>
            <a:off x="7745817" y="4108364"/>
            <a:ext cx="4188624" cy="2554545"/>
          </a:xfrm>
          <a:prstGeom prst="rect">
            <a:avLst/>
          </a:prstGeom>
          <a:solidFill>
            <a:schemeClr val="bg1"/>
          </a:solidFill>
          <a:ln>
            <a:solidFill>
              <a:srgbClr val="000000"/>
            </a:solidFill>
          </a:ln>
        </p:spPr>
        <p:txBody>
          <a:bodyPr wrap="square" rtlCol="0">
            <a:spAutoFit/>
          </a:bodyPr>
          <a:lstStyle/>
          <a:p>
            <a:r>
              <a:rPr lang="de-DE" sz="2000" b="1" i="1" dirty="0"/>
              <a:t>Corona – Times ….</a:t>
            </a:r>
          </a:p>
          <a:p>
            <a:r>
              <a:rPr lang="de-DE" sz="2000" i="1" dirty="0"/>
              <a:t>Eigentlich sollte die Kirche geöffnet sein …. eigentlich …</a:t>
            </a:r>
          </a:p>
          <a:p>
            <a:r>
              <a:rPr lang="de-DE" sz="2000" i="1" dirty="0"/>
              <a:t>So kann ich das berühmte Taufbecken nur durch  einen Schlitz in der Mauer des Westwerks erahnen … und mir traurig nur die im Internet gefundenen Abbildungen angucken… Schade!</a:t>
            </a:r>
          </a:p>
        </p:txBody>
      </p:sp>
    </p:spTree>
    <p:extLst>
      <p:ext uri="{BB962C8B-B14F-4D97-AF65-F5344CB8AC3E}">
        <p14:creationId xmlns:p14="http://schemas.microsoft.com/office/powerpoint/2010/main" val="311163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500" fill="hold"/>
                                        <p:tgtEl>
                                          <p:spTgt spid="5"/>
                                        </p:tgtEl>
                                        <p:attrNameLst>
                                          <p:attrName>ppt_w</p:attrName>
                                        </p:attrNameLst>
                                      </p:cBhvr>
                                      <p:tavLst>
                                        <p:tav tm="0">
                                          <p:val>
                                            <p:fltVal val="0"/>
                                          </p:val>
                                        </p:tav>
                                        <p:tav tm="100000">
                                          <p:val>
                                            <p:strVal val="#ppt_w"/>
                                          </p:val>
                                        </p:tav>
                                      </p:tavLst>
                                    </p:anim>
                                    <p:anim calcmode="lin" valueType="num">
                                      <p:cBhvr>
                                        <p:cTn id="13" dur="1500" fill="hold"/>
                                        <p:tgtEl>
                                          <p:spTgt spid="5"/>
                                        </p:tgtEl>
                                        <p:attrNameLst>
                                          <p:attrName>ppt_h</p:attrName>
                                        </p:attrNameLst>
                                      </p:cBhvr>
                                      <p:tavLst>
                                        <p:tav tm="0">
                                          <p:val>
                                            <p:fltVal val="0"/>
                                          </p:val>
                                        </p:tav>
                                        <p:tav tm="100000">
                                          <p:val>
                                            <p:strVal val="#ppt_h"/>
                                          </p:val>
                                        </p:tav>
                                      </p:tavLst>
                                    </p:anim>
                                    <p:animEffect transition="in" filter="fade">
                                      <p:cBhvr>
                                        <p:cTn id="14" dur="1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250" fill="hold"/>
                                        <p:tgtEl>
                                          <p:spTgt spid="15"/>
                                        </p:tgtEl>
                                        <p:attrNameLst>
                                          <p:attrName>ppt_w</p:attrName>
                                        </p:attrNameLst>
                                      </p:cBhvr>
                                      <p:tavLst>
                                        <p:tav tm="0">
                                          <p:val>
                                            <p:fltVal val="0"/>
                                          </p:val>
                                        </p:tav>
                                        <p:tav tm="100000">
                                          <p:val>
                                            <p:strVal val="#ppt_w"/>
                                          </p:val>
                                        </p:tav>
                                      </p:tavLst>
                                    </p:anim>
                                    <p:anim calcmode="lin" valueType="num">
                                      <p:cBhvr>
                                        <p:cTn id="25" dur="1250" fill="hold"/>
                                        <p:tgtEl>
                                          <p:spTgt spid="15"/>
                                        </p:tgtEl>
                                        <p:attrNameLst>
                                          <p:attrName>ppt_h</p:attrName>
                                        </p:attrNameLst>
                                      </p:cBhvr>
                                      <p:tavLst>
                                        <p:tav tm="0">
                                          <p:val>
                                            <p:fltVal val="0"/>
                                          </p:val>
                                        </p:tav>
                                        <p:tav tm="100000">
                                          <p:val>
                                            <p:strVal val="#ppt_h"/>
                                          </p:val>
                                        </p:tav>
                                      </p:tavLst>
                                    </p:anim>
                                    <p:animEffect transition="in" filter="fade">
                                      <p:cBhvr>
                                        <p:cTn id="26" dur="125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64CADF2-6F39-8C38-778C-D5801CE3C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0058" y="304113"/>
            <a:ext cx="6522159" cy="4032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BDE0F4CA-E7F5-59E2-581E-31E84A9FDA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4515" y="2396842"/>
            <a:ext cx="6522160" cy="4119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953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500" fill="hold"/>
                                        <p:tgtEl>
                                          <p:spTgt spid="5"/>
                                        </p:tgtEl>
                                        <p:attrNameLst>
                                          <p:attrName>ppt_w</p:attrName>
                                        </p:attrNameLst>
                                      </p:cBhvr>
                                      <p:tavLst>
                                        <p:tav tm="0">
                                          <p:val>
                                            <p:fltVal val="0"/>
                                          </p:val>
                                        </p:tav>
                                        <p:tav tm="100000">
                                          <p:val>
                                            <p:strVal val="#ppt_w"/>
                                          </p:val>
                                        </p:tav>
                                      </p:tavLst>
                                    </p:anim>
                                    <p:anim calcmode="lin" valueType="num">
                                      <p:cBhvr>
                                        <p:cTn id="15" dur="1500" fill="hold"/>
                                        <p:tgtEl>
                                          <p:spTgt spid="5"/>
                                        </p:tgtEl>
                                        <p:attrNameLst>
                                          <p:attrName>ppt_h</p:attrName>
                                        </p:attrNameLst>
                                      </p:cBhvr>
                                      <p:tavLst>
                                        <p:tav tm="0">
                                          <p:val>
                                            <p:fltVal val="0"/>
                                          </p:val>
                                        </p:tav>
                                        <p:tav tm="100000">
                                          <p:val>
                                            <p:strVal val="#ppt_h"/>
                                          </p:val>
                                        </p:tav>
                                      </p:tavLst>
                                    </p:anim>
                                    <p:animEffect transition="in" filter="fade">
                                      <p:cBhvr>
                                        <p:cTn id="16"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2AB0AFF-4B82-A435-E041-9F50D513FB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4" name="Grafik 3">
            <a:extLst>
              <a:ext uri="{FF2B5EF4-FFF2-40B4-BE49-F238E27FC236}">
                <a16:creationId xmlns:a16="http://schemas.microsoft.com/office/drawing/2014/main" id="{BE123645-CEEF-7FF6-E5D0-1FFAE83793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0026" y="2939239"/>
            <a:ext cx="3733013" cy="3665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59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7E962CF-7A0F-42D2-9A4C-12131B8C6D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5" name="Grafik 4">
            <a:extLst>
              <a:ext uri="{FF2B5EF4-FFF2-40B4-BE49-F238E27FC236}">
                <a16:creationId xmlns:a16="http://schemas.microsoft.com/office/drawing/2014/main" id="{1B011977-F0CE-9E47-95FE-EEF0AD9CC3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27195" y="2122463"/>
            <a:ext cx="5222275" cy="368269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7" name="Textfeld 6">
            <a:extLst>
              <a:ext uri="{FF2B5EF4-FFF2-40B4-BE49-F238E27FC236}">
                <a16:creationId xmlns:a16="http://schemas.microsoft.com/office/drawing/2014/main" id="{860D19E0-5536-A6D0-1D18-93D454FDAAAA}"/>
              </a:ext>
            </a:extLst>
          </p:cNvPr>
          <p:cNvSpPr txBox="1"/>
          <p:nvPr/>
        </p:nvSpPr>
        <p:spPr>
          <a:xfrm>
            <a:off x="213360" y="150996"/>
            <a:ext cx="4942840" cy="1015663"/>
          </a:xfrm>
          <a:prstGeom prst="rect">
            <a:avLst/>
          </a:prstGeom>
          <a:solidFill>
            <a:schemeClr val="bg1">
              <a:alpha val="85000"/>
            </a:schemeClr>
          </a:solidFill>
        </p:spPr>
        <p:txBody>
          <a:bodyPr wrap="square" rtlCol="0">
            <a:spAutoFit/>
          </a:bodyPr>
          <a:lstStyle/>
          <a:p>
            <a:r>
              <a:rPr lang="de-DE" sz="2000" i="1" dirty="0"/>
              <a:t>Ehemaliges Franziskaner (Minoriten-) </a:t>
            </a:r>
            <a:r>
              <a:rPr lang="de-DE" sz="2000" i="1" dirty="0" err="1"/>
              <a:t>kloster</a:t>
            </a:r>
            <a:endParaRPr lang="de-DE" sz="2000" i="1" dirty="0"/>
          </a:p>
          <a:p>
            <a:r>
              <a:rPr lang="de-DE" sz="2000" i="1" dirty="0"/>
              <a:t>heute Sitz des „Musée de la </a:t>
            </a:r>
            <a:r>
              <a:rPr lang="de-DE" sz="2000" i="1" dirty="0" err="1"/>
              <a:t>vie</a:t>
            </a:r>
            <a:r>
              <a:rPr lang="de-DE" sz="2000" i="1" dirty="0"/>
              <a:t> </a:t>
            </a:r>
            <a:r>
              <a:rPr lang="de-DE" sz="2000" i="1" dirty="0" err="1"/>
              <a:t>Wallonne</a:t>
            </a:r>
            <a:r>
              <a:rPr lang="de-DE" sz="2000" i="1" dirty="0"/>
              <a:t>,</a:t>
            </a:r>
            <a:br>
              <a:rPr lang="de-DE" sz="2000" i="1" dirty="0"/>
            </a:br>
            <a:r>
              <a:rPr lang="de-DE" sz="2000" i="1" dirty="0"/>
              <a:t> das ich diesmal nicht besichtiget habe</a:t>
            </a:r>
          </a:p>
        </p:txBody>
      </p:sp>
      <p:sp>
        <p:nvSpPr>
          <p:cNvPr id="8" name="Textfeld 7">
            <a:extLst>
              <a:ext uri="{FF2B5EF4-FFF2-40B4-BE49-F238E27FC236}">
                <a16:creationId xmlns:a16="http://schemas.microsoft.com/office/drawing/2014/main" id="{BCFBFE07-F07C-7375-DF0F-28701B6C1FFF}"/>
              </a:ext>
            </a:extLst>
          </p:cNvPr>
          <p:cNvSpPr txBox="1"/>
          <p:nvPr/>
        </p:nvSpPr>
        <p:spPr>
          <a:xfrm>
            <a:off x="7030720" y="6574948"/>
            <a:ext cx="184731" cy="369332"/>
          </a:xfrm>
          <a:prstGeom prst="rect">
            <a:avLst/>
          </a:prstGeom>
          <a:noFill/>
        </p:spPr>
        <p:txBody>
          <a:bodyPr wrap="none" rtlCol="0">
            <a:spAutoFit/>
          </a:bodyPr>
          <a:lstStyle/>
          <a:p>
            <a:endParaRPr lang="de-DE" dirty="0"/>
          </a:p>
        </p:txBody>
      </p:sp>
      <p:grpSp>
        <p:nvGrpSpPr>
          <p:cNvPr id="10" name="Gruppieren 9">
            <a:extLst>
              <a:ext uri="{FF2B5EF4-FFF2-40B4-BE49-F238E27FC236}">
                <a16:creationId xmlns:a16="http://schemas.microsoft.com/office/drawing/2014/main" id="{DEE92A38-4A61-318A-364A-E94CA533184C}"/>
              </a:ext>
            </a:extLst>
          </p:cNvPr>
          <p:cNvGrpSpPr/>
          <p:nvPr/>
        </p:nvGrpSpPr>
        <p:grpSpPr>
          <a:xfrm>
            <a:off x="8166709" y="150997"/>
            <a:ext cx="3682695" cy="6556006"/>
            <a:chOff x="8166709" y="150997"/>
            <a:chExt cx="3682695" cy="6556006"/>
          </a:xfrm>
        </p:grpSpPr>
        <p:pic>
          <p:nvPicPr>
            <p:cNvPr id="6" name="Grafik 5">
              <a:extLst>
                <a:ext uri="{FF2B5EF4-FFF2-40B4-BE49-F238E27FC236}">
                  <a16:creationId xmlns:a16="http://schemas.microsoft.com/office/drawing/2014/main" id="{887FB9F0-1281-1B61-D059-EA6514E598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730054" y="1587652"/>
              <a:ext cx="6556006" cy="368269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9" name="Textfeld 8">
              <a:extLst>
                <a:ext uri="{FF2B5EF4-FFF2-40B4-BE49-F238E27FC236}">
                  <a16:creationId xmlns:a16="http://schemas.microsoft.com/office/drawing/2014/main" id="{CE133508-D31B-91AA-049B-2C75DE96E3E7}"/>
                </a:ext>
              </a:extLst>
            </p:cNvPr>
            <p:cNvSpPr txBox="1"/>
            <p:nvPr/>
          </p:nvSpPr>
          <p:spPr>
            <a:xfrm>
              <a:off x="8311695" y="6137341"/>
              <a:ext cx="1696362" cy="430887"/>
            </a:xfrm>
            <a:prstGeom prst="rect">
              <a:avLst/>
            </a:prstGeom>
            <a:noFill/>
          </p:spPr>
          <p:txBody>
            <a:bodyPr wrap="none" rtlCol="0">
              <a:spAutoFit/>
            </a:bodyPr>
            <a:lstStyle/>
            <a:p>
              <a:r>
                <a:rPr lang="de-DE" sz="2200" dirty="0">
                  <a:solidFill>
                    <a:schemeClr val="bg1"/>
                  </a:solidFill>
                </a:rPr>
                <a:t>Außentreppe</a:t>
              </a:r>
            </a:p>
          </p:txBody>
        </p:sp>
      </p:grpSp>
    </p:spTree>
    <p:extLst>
      <p:ext uri="{BB962C8B-B14F-4D97-AF65-F5344CB8AC3E}">
        <p14:creationId xmlns:p14="http://schemas.microsoft.com/office/powerpoint/2010/main" val="325329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9218F47-576E-16CA-65B0-D9D4CDAC72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7" name="Grafik 6">
            <a:extLst>
              <a:ext uri="{FF2B5EF4-FFF2-40B4-BE49-F238E27FC236}">
                <a16:creationId xmlns:a16="http://schemas.microsoft.com/office/drawing/2014/main" id="{F2D89D5C-4A75-1A7E-AD38-C9B55B50E4B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3095" b="97678" l="0" r="98783">
                        <a14:foregroundMark x1="38466" y1="11694" x2="38466" y2="11694"/>
                        <a14:foregroundMark x1="65855" y1="10920" x2="65855" y2="10920"/>
                        <a14:foregroundMark x1="80767" y1="8555" x2="80767" y2="8555"/>
                        <a14:foregroundMark x1="87553" y1="26784" x2="87553" y2="26784"/>
                        <a14:foregroundMark x1="92544" y1="77171" x2="92544" y2="77171"/>
                        <a14:foregroundMark x1="90870" y1="93035" x2="90870" y2="93035"/>
                        <a14:foregroundMark x1="83536" y1="93293" x2="83536" y2="93293"/>
                        <a14:foregroundMark x1="12538" y1="73001" x2="12538" y2="73001"/>
                        <a14:foregroundMark x1="13451" y1="73517" x2="13451" y2="73517"/>
                        <a14:foregroundMark x1="73402" y1="18444" x2="73402" y2="18444"/>
                        <a14:foregroundMark x1="85545" y1="6750" x2="85545" y2="6750"/>
                        <a14:foregroundMark x1="92544" y1="86543" x2="92544" y2="86543"/>
                        <a14:foregroundMark x1="44340" y1="8555" x2="44340" y2="8555"/>
                        <a14:foregroundMark x1="58886" y1="3396" x2="58886" y2="3396"/>
                        <a14:foregroundMark x1="76172" y1="6234" x2="76172" y2="6234"/>
                        <a14:foregroundMark x1="70846" y1="5460" x2="70846" y2="5460"/>
                        <a14:foregroundMark x1="93274" y1="6492" x2="93274" y2="6492"/>
                        <a14:foregroundMark x1="94370" y1="39768" x2="94370" y2="39768"/>
                        <a14:foregroundMark x1="94005" y1="80052" x2="94005" y2="80052"/>
                        <a14:foregroundMark x1="96013" y1="90155" x2="96013" y2="90155"/>
                        <a14:foregroundMark x1="86458" y1="86801" x2="86458" y2="86801"/>
                        <a14:foregroundMark x1="60895" y1="4428" x2="60895" y2="4428"/>
                        <a14:foregroundMark x1="70663" y1="3138" x2="70663" y2="3138"/>
                        <a14:foregroundMark x1="70268" y1="3396" x2="70268" y2="3396"/>
                        <a14:foregroundMark x1="89957" y1="48581" x2="89957" y2="48581"/>
                        <a14:foregroundMark x1="91783" y1="92777" x2="91783" y2="92777"/>
                        <a14:foregroundMark x1="50791" y1="38994" x2="50791" y2="38994"/>
                        <a14:foregroundMark x1="22094" y1="63672" x2="22094" y2="63672"/>
                        <a14:foregroundMark x1="97505" y1="97721" x2="97505" y2="97721"/>
                        <a14:foregroundMark x1="96774" y1="90929" x2="96774" y2="90929"/>
                        <a14:foregroundMark x1="98783" y1="96905" x2="98783" y2="96905"/>
                        <a14:foregroundMark x1="98783" y1="96905" x2="98783" y2="96905"/>
                        <a14:foregroundMark x1="96013" y1="96905" x2="96013" y2="96905"/>
                        <a14:foregroundMark x1="97139" y1="89897" x2="97139" y2="89897"/>
                        <a14:foregroundMark x1="13634" y1="27042" x2="13634" y2="27042"/>
                        <a14:foregroundMark x1="12355" y1="26225" x2="12355" y2="26225"/>
                        <a14:foregroundMark x1="12903" y1="27042" x2="12903" y2="27042"/>
                        <a14:foregroundMark x1="12538" y1="26483" x2="12538" y2="26483"/>
                      </a14:backgroundRemoval>
                    </a14:imgEffect>
                  </a14:imgLayer>
                </a14:imgProps>
              </a:ext>
              <a:ext uri="{28A0092B-C50C-407E-A947-70E740481C1C}">
                <a14:useLocalDpi xmlns:a14="http://schemas.microsoft.com/office/drawing/2010/main"/>
              </a:ext>
            </a:extLst>
          </a:blip>
          <a:srcRect/>
          <a:stretch/>
        </p:blipFill>
        <p:spPr>
          <a:xfrm rot="5969360">
            <a:off x="8077692" y="2846968"/>
            <a:ext cx="5127199" cy="3628215"/>
          </a:xfrm>
          <a:prstGeom prst="rect">
            <a:avLst/>
          </a:prstGeom>
        </p:spPr>
      </p:pic>
      <p:sp>
        <p:nvSpPr>
          <p:cNvPr id="8" name="Textfeld 7">
            <a:extLst>
              <a:ext uri="{FF2B5EF4-FFF2-40B4-BE49-F238E27FC236}">
                <a16:creationId xmlns:a16="http://schemas.microsoft.com/office/drawing/2014/main" id="{D5CFE776-4AD2-E425-9F20-94F0CBBDA1CC}"/>
              </a:ext>
            </a:extLst>
          </p:cNvPr>
          <p:cNvSpPr txBox="1"/>
          <p:nvPr/>
        </p:nvSpPr>
        <p:spPr>
          <a:xfrm>
            <a:off x="8351521" y="386924"/>
            <a:ext cx="3434080" cy="1446550"/>
          </a:xfrm>
          <a:prstGeom prst="rect">
            <a:avLst/>
          </a:prstGeom>
          <a:solidFill>
            <a:schemeClr val="bg1">
              <a:alpha val="85000"/>
            </a:schemeClr>
          </a:solidFill>
        </p:spPr>
        <p:txBody>
          <a:bodyPr wrap="square" rtlCol="0">
            <a:spAutoFit/>
          </a:bodyPr>
          <a:lstStyle/>
          <a:p>
            <a:r>
              <a:rPr lang="de-DE" sz="2200" i="1" dirty="0"/>
              <a:t>ein sehr leckeres Blanche aus einer lokalen Brauerei zum Abschluss des Tages !! </a:t>
            </a:r>
          </a:p>
          <a:p>
            <a:r>
              <a:rPr lang="de-DE" sz="2200" i="1" dirty="0"/>
              <a:t>… ein Hochgenuss….</a:t>
            </a:r>
          </a:p>
        </p:txBody>
      </p:sp>
    </p:spTree>
    <p:extLst>
      <p:ext uri="{BB962C8B-B14F-4D97-AF65-F5344CB8AC3E}">
        <p14:creationId xmlns:p14="http://schemas.microsoft.com/office/powerpoint/2010/main" val="41982870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FB63AB5-DE17-2BFC-E1D6-FACAE59BF0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74A7A3C8-B757-5FB4-C85A-83AC6EF6C8C1}"/>
              </a:ext>
            </a:extLst>
          </p:cNvPr>
          <p:cNvSpPr txBox="1"/>
          <p:nvPr/>
        </p:nvSpPr>
        <p:spPr>
          <a:xfrm>
            <a:off x="367406" y="5801360"/>
            <a:ext cx="7310656" cy="830997"/>
          </a:xfrm>
          <a:prstGeom prst="rect">
            <a:avLst/>
          </a:prstGeom>
          <a:noFill/>
        </p:spPr>
        <p:txBody>
          <a:bodyPr wrap="none" rtlCol="0">
            <a:spAutoFit/>
          </a:bodyPr>
          <a:lstStyle/>
          <a:p>
            <a:r>
              <a:rPr lang="de-DE" sz="2400" i="1" dirty="0">
                <a:solidFill>
                  <a:schemeClr val="bg1"/>
                </a:solidFill>
              </a:rPr>
              <a:t>… und mit dem Zug zurück … </a:t>
            </a:r>
          </a:p>
          <a:p>
            <a:r>
              <a:rPr lang="de-DE" sz="2400" i="1" dirty="0">
                <a:solidFill>
                  <a:schemeClr val="bg1"/>
                </a:solidFill>
              </a:rPr>
              <a:t>Bahnhof </a:t>
            </a:r>
            <a:r>
              <a:rPr lang="de-DE" sz="2400" i="1" dirty="0" err="1">
                <a:solidFill>
                  <a:schemeClr val="bg1"/>
                </a:solidFill>
              </a:rPr>
              <a:t>Liège</a:t>
            </a:r>
            <a:r>
              <a:rPr lang="de-DE" sz="2400" i="1" dirty="0">
                <a:solidFill>
                  <a:schemeClr val="bg1"/>
                </a:solidFill>
              </a:rPr>
              <a:t> Guillemins (Architekt Santiago Calatrava )</a:t>
            </a:r>
          </a:p>
        </p:txBody>
      </p:sp>
    </p:spTree>
    <p:extLst>
      <p:ext uri="{BB962C8B-B14F-4D97-AF65-F5344CB8AC3E}">
        <p14:creationId xmlns:p14="http://schemas.microsoft.com/office/powerpoint/2010/main" val="83319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7E2F440-4E15-BA17-0F17-B226BEEDF7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9B09271D-B10B-F85E-06AC-C433A94F9613}"/>
              </a:ext>
            </a:extLst>
          </p:cNvPr>
          <p:cNvSpPr txBox="1"/>
          <p:nvPr/>
        </p:nvSpPr>
        <p:spPr>
          <a:xfrm>
            <a:off x="393290" y="363794"/>
            <a:ext cx="4221412" cy="584775"/>
          </a:xfrm>
          <a:prstGeom prst="rect">
            <a:avLst/>
          </a:prstGeom>
          <a:noFill/>
        </p:spPr>
        <p:txBody>
          <a:bodyPr wrap="none" rtlCol="0">
            <a:spAutoFit/>
          </a:bodyPr>
          <a:lstStyle/>
          <a:p>
            <a:r>
              <a:rPr lang="de-DE" sz="3200" dirty="0">
                <a:solidFill>
                  <a:schemeClr val="bg1"/>
                </a:solidFill>
              </a:rPr>
              <a:t>Über den Ravel: Linie 38</a:t>
            </a:r>
          </a:p>
        </p:txBody>
      </p:sp>
    </p:spTree>
    <p:extLst>
      <p:ext uri="{BB962C8B-B14F-4D97-AF65-F5344CB8AC3E}">
        <p14:creationId xmlns:p14="http://schemas.microsoft.com/office/powerpoint/2010/main" val="3041783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DC8B55D-AB43-F736-00E4-C757A313A5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905372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FBB531F-A3CF-1EB5-59C4-2683439A16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a:extLst>
              <a:ext uri="{FF2B5EF4-FFF2-40B4-BE49-F238E27FC236}">
                <a16:creationId xmlns:a16="http://schemas.microsoft.com/office/drawing/2014/main" id="{D004A707-207B-DFDC-524B-FEA1DA38CE75}"/>
              </a:ext>
            </a:extLst>
          </p:cNvPr>
          <p:cNvSpPr txBox="1"/>
          <p:nvPr/>
        </p:nvSpPr>
        <p:spPr>
          <a:xfrm>
            <a:off x="9085006" y="226143"/>
            <a:ext cx="2580322" cy="584775"/>
          </a:xfrm>
          <a:prstGeom prst="rect">
            <a:avLst/>
          </a:prstGeom>
          <a:noFill/>
        </p:spPr>
        <p:txBody>
          <a:bodyPr wrap="none" rtlCol="0">
            <a:spAutoFit/>
          </a:bodyPr>
          <a:lstStyle/>
          <a:p>
            <a:r>
              <a:rPr lang="de-DE" sz="3200" dirty="0"/>
              <a:t>Bei Hombourg</a:t>
            </a:r>
          </a:p>
        </p:txBody>
      </p:sp>
    </p:spTree>
    <p:extLst>
      <p:ext uri="{BB962C8B-B14F-4D97-AF65-F5344CB8AC3E}">
        <p14:creationId xmlns:p14="http://schemas.microsoft.com/office/powerpoint/2010/main" val="3790334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C620C2B-192E-97EC-D416-7FC5D3F7B9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6" name="Textfeld 5">
            <a:extLst>
              <a:ext uri="{FF2B5EF4-FFF2-40B4-BE49-F238E27FC236}">
                <a16:creationId xmlns:a16="http://schemas.microsoft.com/office/drawing/2014/main" id="{5D657593-D250-62FB-7B11-77806C8D328E}"/>
              </a:ext>
            </a:extLst>
          </p:cNvPr>
          <p:cNvSpPr txBox="1"/>
          <p:nvPr/>
        </p:nvSpPr>
        <p:spPr>
          <a:xfrm>
            <a:off x="422787" y="5928852"/>
            <a:ext cx="7602659" cy="523220"/>
          </a:xfrm>
          <a:prstGeom prst="rect">
            <a:avLst/>
          </a:prstGeom>
          <a:solidFill>
            <a:schemeClr val="bg1">
              <a:alpha val="70000"/>
            </a:schemeClr>
          </a:solidFill>
        </p:spPr>
        <p:txBody>
          <a:bodyPr wrap="none" rtlCol="0">
            <a:spAutoFit/>
          </a:bodyPr>
          <a:lstStyle/>
          <a:p>
            <a:r>
              <a:rPr lang="de-DE" sz="2800" dirty="0"/>
              <a:t>Bahnhof von Hombourg mit alten Eisenbahnwagen</a:t>
            </a:r>
          </a:p>
        </p:txBody>
      </p:sp>
    </p:spTree>
    <p:extLst>
      <p:ext uri="{BB962C8B-B14F-4D97-AF65-F5344CB8AC3E}">
        <p14:creationId xmlns:p14="http://schemas.microsoft.com/office/powerpoint/2010/main" val="2296312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975</Words>
  <Application>Microsoft Office PowerPoint</Application>
  <PresentationFormat>Breitbild</PresentationFormat>
  <Paragraphs>46</Paragraphs>
  <Slides>53</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53</vt:i4>
      </vt:variant>
    </vt:vector>
  </HeadingPairs>
  <TitlesOfParts>
    <vt:vector size="58" baseType="lpstr">
      <vt:lpstr>Adobe Caslon Pro</vt:lpstr>
      <vt:lpstr>Arial</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2</cp:revision>
  <dcterms:created xsi:type="dcterms:W3CDTF">2023-07-17T14:44:10Z</dcterms:created>
  <dcterms:modified xsi:type="dcterms:W3CDTF">2023-07-17T14:46:56Z</dcterms:modified>
</cp:coreProperties>
</file>