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18"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245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588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259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463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63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ußzeilenplatzhalt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liennummernplatzhalt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21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ußzeilenplatzhalt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Foliennummernplatzhalt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22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ußzeilenplatzhalt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417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ußzeilenplatzhalt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197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ußzeilenplatzhalt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liennummernplatzhalt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088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ußzeilenplatzhalt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liennummernplatzhalt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730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9676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6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hteck 2"/>
          <p:cNvSpPr/>
          <p:nvPr/>
        </p:nvSpPr>
        <p:spPr>
          <a:xfrm>
            <a:off x="303872" y="5063937"/>
            <a:ext cx="7620927"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1" i="0" u="none" strike="noStrike" kern="1200" cap="none" spc="0" normalizeH="0" baseline="0" noProof="0" dirty="0">
                <a:ln>
                  <a:noFill/>
                </a:ln>
                <a:solidFill>
                  <a:prstClr val="white"/>
                </a:solidFill>
                <a:effectLst/>
                <a:uLnTx/>
                <a:uFillTx/>
                <a:latin typeface="Calibri" panose="020F0502020204030204"/>
                <a:ea typeface="+mn-ea"/>
                <a:cs typeface="+mn-cs"/>
              </a:rPr>
              <a:t>9</a:t>
            </a:r>
            <a:r>
              <a:rPr kumimoji="0" lang="de-DE" sz="4000" b="1"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de-DE" sz="4000" b="1" i="0" u="none" strike="noStrike" kern="1200" cap="none" spc="0" normalizeH="0" baseline="0" noProof="0" dirty="0">
                <a:ln>
                  <a:noFill/>
                </a:ln>
                <a:solidFill>
                  <a:prstClr val="white"/>
                </a:solidFill>
                <a:effectLst/>
                <a:uLnTx/>
                <a:uFillTx/>
                <a:latin typeface="Calibri" panose="020F0502020204030204"/>
                <a:ea typeface="+mn-ea"/>
                <a:cs typeface="+mn-cs"/>
              </a:rPr>
              <a:t>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err="1" smtClean="0">
                <a:ln>
                  <a:noFill/>
                </a:ln>
                <a:solidFill>
                  <a:prstClr val="white"/>
                </a:solidFill>
                <a:effectLst/>
                <a:uLnTx/>
                <a:uFillTx/>
                <a:latin typeface="Calibri" panose="020F0502020204030204"/>
                <a:ea typeface="+mn-ea"/>
                <a:cs typeface="+mn-cs"/>
              </a:rPr>
              <a:t>Melreux</a:t>
            </a:r>
            <a:r>
              <a:rPr kumimoji="0" lang="de-DE" sz="3200" b="1" i="0" u="none" strike="noStrike" kern="1200" cap="none" spc="0" normalizeH="0" baseline="0" noProof="0" dirty="0" smtClean="0">
                <a:ln>
                  <a:noFill/>
                </a:ln>
                <a:solidFill>
                  <a:prstClr val="white"/>
                </a:solidFill>
                <a:effectLst/>
                <a:uLnTx/>
                <a:uFillTx/>
                <a:latin typeface="Calibri" panose="020F0502020204030204"/>
                <a:ea typeface="+mn-ea"/>
                <a:cs typeface="+mn-cs"/>
              </a:rPr>
              <a:t> – La Roche en Ardennes (30 </a:t>
            </a:r>
            <a:r>
              <a:rPr kumimoji="0" lang="de-DE" sz="3200" b="1" i="0" u="none" strike="noStrike" kern="1200" cap="none" spc="0" normalizeH="0" baseline="0" noProof="0" dirty="0">
                <a:ln>
                  <a:noFill/>
                </a:ln>
                <a:solidFill>
                  <a:prstClr val="white"/>
                </a:solidFill>
                <a:effectLst/>
                <a:uLnTx/>
                <a:uFillTx/>
                <a:latin typeface="Calibri" panose="020F0502020204030204"/>
                <a:ea typeface="+mn-ea"/>
                <a:cs typeface="+mn-cs"/>
              </a:rPr>
              <a:t>km)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smtClean="0">
                <a:ln>
                  <a:noFill/>
                </a:ln>
                <a:solidFill>
                  <a:prstClr val="white"/>
                </a:solidFill>
                <a:effectLst/>
                <a:uLnTx/>
                <a:uFillTx/>
                <a:latin typeface="Calibri" panose="020F0502020204030204"/>
                <a:ea typeface="+mn-ea"/>
                <a:cs typeface="+mn-cs"/>
              </a:rPr>
              <a:t>17.10.2020</a:t>
            </a: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feld 3"/>
          <p:cNvSpPr txBox="1"/>
          <p:nvPr/>
        </p:nvSpPr>
        <p:spPr>
          <a:xfrm flipH="1">
            <a:off x="7315200" y="327984"/>
            <a:ext cx="4648973" cy="2308324"/>
          </a:xfrm>
          <a:prstGeom prst="rect">
            <a:avLst/>
          </a:prstGeom>
          <a:solidFill>
            <a:schemeClr val="accent6">
              <a:lumMod val="20000"/>
              <a:lumOff val="80000"/>
              <a:alpha val="70000"/>
            </a:schemeClr>
          </a:solid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1" u="none" strike="noStrike" kern="1200" cap="none" spc="0" normalizeH="0" baseline="0" noProof="0" dirty="0" smtClean="0">
                <a:ln>
                  <a:noFill/>
                </a:ln>
                <a:solidFill>
                  <a:prstClr val="black"/>
                </a:solidFill>
                <a:effectLst/>
                <a:uLnTx/>
                <a:uFillTx/>
                <a:latin typeface="Calibri" panose="020F0502020204030204"/>
                <a:ea typeface="+mn-ea"/>
                <a:cs typeface="+mn-cs"/>
              </a:rPr>
              <a:t>Am (vor)-letzten Ferientag soll das Wetter noch mal schön werden – also setze ich mich ins Auto und fahre </a:t>
            </a:r>
            <a:r>
              <a:rPr kumimoji="0" lang="de-DE" sz="2400" b="0" i="1" u="none" strike="noStrike" kern="1200" cap="none" spc="0" normalizeH="0" baseline="0" noProof="0" smtClean="0">
                <a:ln>
                  <a:noFill/>
                </a:ln>
                <a:solidFill>
                  <a:prstClr val="black"/>
                </a:solidFill>
                <a:effectLst/>
                <a:uLnTx/>
                <a:uFillTx/>
                <a:latin typeface="Calibri" panose="020F0502020204030204"/>
                <a:ea typeface="+mn-ea"/>
                <a:cs typeface="+mn-cs"/>
              </a:rPr>
              <a:t>zum Ausgangspunkt </a:t>
            </a:r>
            <a:r>
              <a:rPr kumimoji="0" lang="de-DE" sz="2400" b="0" i="1" u="none" strike="noStrike" kern="1200" cap="none" spc="0" normalizeH="0" baseline="0" noProof="0" dirty="0" smtClean="0">
                <a:ln>
                  <a:noFill/>
                </a:ln>
                <a:solidFill>
                  <a:prstClr val="black"/>
                </a:solidFill>
                <a:effectLst/>
                <a:uLnTx/>
                <a:uFillTx/>
                <a:latin typeface="Calibri" panose="020F0502020204030204"/>
                <a:ea typeface="+mn-ea"/>
                <a:cs typeface="+mn-cs"/>
              </a:rPr>
              <a:t>der nächsten Etappe – Rückweg dann mit dem Bus nach </a:t>
            </a:r>
            <a:r>
              <a:rPr kumimoji="0" lang="de-DE" sz="2400" b="0" i="1" u="none" strike="noStrike" kern="1200" cap="none" spc="0" normalizeH="0" baseline="0" noProof="0" dirty="0" err="1" smtClean="0">
                <a:ln>
                  <a:noFill/>
                </a:ln>
                <a:solidFill>
                  <a:prstClr val="black"/>
                </a:solidFill>
                <a:effectLst/>
                <a:uLnTx/>
                <a:uFillTx/>
                <a:latin typeface="Calibri" panose="020F0502020204030204"/>
                <a:ea typeface="+mn-ea"/>
                <a:cs typeface="+mn-cs"/>
              </a:rPr>
              <a:t>Hotton</a:t>
            </a:r>
            <a:r>
              <a:rPr kumimoji="0" lang="de-DE" sz="2400" b="0" i="1"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de-DE" sz="2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88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25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25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25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125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125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1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1038" y="245685"/>
            <a:ext cx="8650941" cy="6055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p:cNvSpPr txBox="1"/>
          <p:nvPr/>
        </p:nvSpPr>
        <p:spPr>
          <a:xfrm>
            <a:off x="9490363" y="5234617"/>
            <a:ext cx="252152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smtClean="0">
                <a:ln>
                  <a:noFill/>
                </a:ln>
                <a:solidFill>
                  <a:prstClr val="black"/>
                </a:solidFill>
                <a:effectLst/>
                <a:uLnTx/>
                <a:uFillTx/>
                <a:latin typeface="Calibri" panose="020F0502020204030204"/>
                <a:ea typeface="+mn-ea"/>
                <a:cs typeface="+mn-cs"/>
              </a:rPr>
              <a:t>Und sein „</a:t>
            </a:r>
            <a:r>
              <a:rPr kumimoji="0" lang="de-DE"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Potoroscope</a:t>
            </a:r>
            <a:r>
              <a:rPr kumimoji="0" lang="de-DE"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5731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32143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3998" y="376518"/>
            <a:ext cx="6198370" cy="44464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71219" y="2103698"/>
            <a:ext cx="6240379" cy="4186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85910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20932" y="2393576"/>
            <a:ext cx="5639375" cy="3917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3895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403" y="309953"/>
            <a:ext cx="3249079" cy="57761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76769" y="302359"/>
            <a:ext cx="3253350" cy="57837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feld 4"/>
          <p:cNvSpPr txBox="1"/>
          <p:nvPr/>
        </p:nvSpPr>
        <p:spPr>
          <a:xfrm>
            <a:off x="7129406" y="177668"/>
            <a:ext cx="4937903" cy="65556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prstClr val="black"/>
                </a:solidFill>
                <a:effectLst/>
                <a:uLnTx/>
                <a:uFillTx/>
                <a:latin typeface="Calibri" panose="020F0502020204030204"/>
                <a:ea typeface="+mn-ea"/>
                <a:cs typeface="+mn-cs"/>
              </a:rPr>
              <a:t>Ermitage de St. Thibault – Einsiedelei von St Thibault in </a:t>
            </a:r>
            <a:r>
              <a:rPr kumimoji="0" lang="de-DE" sz="2000" b="1" i="0" u="none" strike="noStrike" kern="1200" cap="none" spc="0" normalizeH="0" baseline="0" noProof="0" dirty="0" err="1" smtClean="0">
                <a:ln>
                  <a:noFill/>
                </a:ln>
                <a:solidFill>
                  <a:prstClr val="black"/>
                </a:solidFill>
                <a:effectLst/>
                <a:uLnTx/>
                <a:uFillTx/>
                <a:latin typeface="Calibri" panose="020F0502020204030204"/>
                <a:ea typeface="+mn-ea"/>
                <a:cs typeface="+mn-cs"/>
              </a:rPr>
              <a:t>Marcourt</a:t>
            </a:r>
            <a:endParaRPr kumimoji="0" lang="de-DE" sz="20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An diesem Platz stand im 11.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Jh</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.die Burg der Grafen von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Montaigu</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mit einer dem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Hlg</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Thibault, einem Verwandten des Grafen geweihten Kapelle. St Thibault selbst stammte aus adligem Geschlecht in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Provins</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verzichtete aber auf sein Erbe und lebte als Pilger, Köhler und Eremit. Er starb 1066 in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Viczenza</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(Italien), wurde 10 Jahre nach seinem Tod selig gesprochen und vor allem in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Lothrigen</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verehrt. </a:t>
            </a:r>
            <a:b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Schloss und Kapelle wurden 1413  in kriegerischen Auseinandersetzungen zerstört. Der Burghügel und </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die naheliegende Quelle entwickelten sich zu einem </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Pilgerort, so dass ca.  1600 ein Kreuz  mit einer Statue des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Hlg</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Thibault auf dem Hügel errichtet wurde. 1645-60 wurden die aktuelle Kapelle und die Einsiedelei gebaut. Einsiedler lebten hier bis 1968 – zuletzt aus der Abtei in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Chevetogne</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8922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81030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572"/>
            <a:ext cx="12192000" cy="6870572"/>
          </a:xfrm>
          <a:prstGeom prst="rect">
            <a:avLst/>
          </a:prstGeom>
        </p:spPr>
      </p:pic>
    </p:spTree>
    <p:extLst>
      <p:ext uri="{BB962C8B-B14F-4D97-AF65-F5344CB8AC3E}">
        <p14:creationId xmlns:p14="http://schemas.microsoft.com/office/powerpoint/2010/main" val="26639240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473" y="0"/>
            <a:ext cx="12210473" cy="6858000"/>
          </a:xfrm>
          <a:prstGeom prst="rect">
            <a:avLst/>
          </a:prstGeom>
        </p:spPr>
      </p:pic>
      <p:sp>
        <p:nvSpPr>
          <p:cNvPr id="3" name="Textfeld 2"/>
          <p:cNvSpPr txBox="1"/>
          <p:nvPr/>
        </p:nvSpPr>
        <p:spPr>
          <a:xfrm>
            <a:off x="390100" y="5765121"/>
            <a:ext cx="290964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de-DE" sz="4400" b="0" i="0" u="none" strike="noStrike" kern="1200" cap="none" spc="0" normalizeH="0" baseline="0" noProof="0" dirty="0" err="1" smtClean="0">
                <a:ln>
                  <a:noFill/>
                </a:ln>
                <a:solidFill>
                  <a:prstClr val="white"/>
                </a:solidFill>
                <a:effectLst/>
                <a:uLnTx/>
                <a:uFillTx/>
                <a:latin typeface="Calibri" panose="020F0502020204030204"/>
                <a:ea typeface="+mn-ea"/>
                <a:cs typeface="+mn-cs"/>
              </a:rPr>
              <a:t>Marcourt</a:t>
            </a:r>
            <a:endParaRPr kumimoji="0" lang="de-DE"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56727" y="794328"/>
            <a:ext cx="6714837" cy="379614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6752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feld 2"/>
          <p:cNvSpPr txBox="1"/>
          <p:nvPr/>
        </p:nvSpPr>
        <p:spPr>
          <a:xfrm>
            <a:off x="259977" y="6122895"/>
            <a:ext cx="49600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u</a:t>
            </a:r>
            <a:r>
              <a:rPr kumimoji="0" lang="de-DE" sz="2400" b="0" i="0" u="none" strike="noStrike" kern="1200" cap="none" spc="0" normalizeH="0" baseline="0" noProof="0" dirty="0" smtClean="0">
                <a:ln>
                  <a:noFill/>
                </a:ln>
                <a:solidFill>
                  <a:prstClr val="white"/>
                </a:solidFill>
                <a:effectLst/>
                <a:uLnTx/>
                <a:uFillTx/>
                <a:latin typeface="Calibri" panose="020F0502020204030204"/>
                <a:ea typeface="+mn-ea"/>
                <a:cs typeface="+mn-cs"/>
              </a:rPr>
              <a:t>nd noch einmal: Blick auf St. Thibault</a:t>
            </a:r>
            <a:endPar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84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5959" y="152527"/>
            <a:ext cx="3586441" cy="6375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3977" y="247648"/>
            <a:ext cx="5200410" cy="3383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9818" y="3432237"/>
            <a:ext cx="5504329" cy="3096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p:cNvSpPr txBox="1"/>
          <p:nvPr/>
        </p:nvSpPr>
        <p:spPr>
          <a:xfrm>
            <a:off x="9845964" y="247648"/>
            <a:ext cx="2115127"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Katholisch – evangelische Synchronkirchen habe ich ja schon mehrfach gesehen (zB in Bautzen) – aber katholisch und russisch- orthodox war mir bisher neu….</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7973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feld 2"/>
          <p:cNvSpPr txBox="1"/>
          <p:nvPr/>
        </p:nvSpPr>
        <p:spPr>
          <a:xfrm>
            <a:off x="346842" y="5843752"/>
            <a:ext cx="35735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smtClean="0">
                <a:ln>
                  <a:noFill/>
                </a:ln>
                <a:solidFill>
                  <a:prstClr val="white"/>
                </a:solidFill>
                <a:effectLst/>
                <a:uLnTx/>
                <a:uFillTx/>
                <a:latin typeface="Calibri" panose="020F0502020204030204"/>
                <a:ea typeface="+mn-ea"/>
                <a:cs typeface="+mn-cs"/>
              </a:rPr>
              <a:t>Soldatenfriedhof des Commonwealth, 2. </a:t>
            </a:r>
            <a:r>
              <a:rPr kumimoji="0" lang="de-DE" sz="2400" b="0" i="0" u="none" strike="noStrike" kern="1200" cap="none" spc="0" normalizeH="0" baseline="0" noProof="0" dirty="0" err="1" smtClean="0">
                <a:ln>
                  <a:noFill/>
                </a:ln>
                <a:solidFill>
                  <a:prstClr val="white"/>
                </a:solidFill>
                <a:effectLst/>
                <a:uLnTx/>
                <a:uFillTx/>
                <a:latin typeface="Calibri" panose="020F0502020204030204"/>
                <a:ea typeface="+mn-ea"/>
                <a:cs typeface="+mn-cs"/>
              </a:rPr>
              <a:t>Wk</a:t>
            </a:r>
            <a:endPar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7299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feld 2"/>
          <p:cNvSpPr txBox="1"/>
          <p:nvPr/>
        </p:nvSpPr>
        <p:spPr>
          <a:xfrm>
            <a:off x="304801" y="268940"/>
            <a:ext cx="279698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smtClean="0">
                <a:ln>
                  <a:noFill/>
                </a:ln>
                <a:solidFill>
                  <a:prstClr val="white"/>
                </a:solidFill>
                <a:effectLst/>
                <a:uLnTx/>
                <a:uFillTx/>
                <a:latin typeface="Calibri" panose="020F0502020204030204"/>
                <a:ea typeface="+mn-ea"/>
                <a:cs typeface="+mn-cs"/>
              </a:rPr>
              <a:t>Der Wanderweg steht mächtig unter Wasser …. Ob das wohl Biber waren?</a:t>
            </a:r>
            <a:endPar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1292" y="3080237"/>
            <a:ext cx="6049108" cy="3402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097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1769" y="1761241"/>
            <a:ext cx="4871451" cy="2740191"/>
          </a:xfrm>
          <a:prstGeom prst="rect">
            <a:avLst/>
          </a:prstGeom>
        </p:spPr>
      </p:pic>
      <p:pic>
        <p:nvPicPr>
          <p:cNvPr id="2" name="Grafi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799239"/>
            <a:ext cx="11932024" cy="26641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feld 2"/>
          <p:cNvSpPr txBox="1"/>
          <p:nvPr/>
        </p:nvSpPr>
        <p:spPr>
          <a:xfrm>
            <a:off x="2918330" y="5966530"/>
            <a:ext cx="900028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smtClean="0">
                <a:ln>
                  <a:noFill/>
                </a:ln>
                <a:solidFill>
                  <a:prstClr val="white"/>
                </a:solidFill>
                <a:effectLst/>
                <a:uLnTx/>
                <a:uFillTx/>
                <a:latin typeface="Calibri" panose="020F0502020204030204"/>
                <a:ea typeface="+mn-ea"/>
                <a:cs typeface="+mn-cs"/>
              </a:rPr>
              <a:t>Aussichtspunkt mit </a:t>
            </a:r>
            <a:r>
              <a:rPr kumimoji="0" lang="de-DE" sz="2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Jersusalemer</a:t>
            </a:r>
            <a:r>
              <a:rPr kumimoji="0" lang="de-DE" sz="2800" b="0" i="0" u="none" strike="noStrike" kern="1200" cap="none" spc="0" normalizeH="0" baseline="0" noProof="0" dirty="0" smtClean="0">
                <a:ln>
                  <a:noFill/>
                </a:ln>
                <a:solidFill>
                  <a:prstClr val="white"/>
                </a:solidFill>
                <a:effectLst/>
                <a:uLnTx/>
                <a:uFillTx/>
                <a:latin typeface="Calibri" panose="020F0502020204030204"/>
                <a:ea typeface="+mn-ea"/>
                <a:cs typeface="+mn-cs"/>
              </a:rPr>
              <a:t> Kreuz (1905)  bei </a:t>
            </a:r>
            <a:r>
              <a:rPr kumimoji="0" lang="de-DE" sz="2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Beausaint</a:t>
            </a: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53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250"/>
                                        <p:tgtEl>
                                          <p:spTgt spid="5"/>
                                        </p:tgtEl>
                                      </p:cBhvr>
                                    </p:animEffect>
                                    <p:set>
                                      <p:cBhvr>
                                        <p:cTn id="12" dur="1" fill="hold">
                                          <p:stCondLst>
                                            <p:cond delay="1249"/>
                                          </p:stCondLst>
                                        </p:cTn>
                                        <p:tgtEl>
                                          <p:spTgt spid="5"/>
                                        </p:tgtEl>
                                        <p:attrNameLst>
                                          <p:attrName>style.visibility</p:attrName>
                                        </p:attrNameLst>
                                      </p:cBhvr>
                                      <p:to>
                                        <p:strVal val="hidden"/>
                                      </p:to>
                                    </p:set>
                                  </p:childTnLst>
                                </p:cTn>
                              </p:par>
                              <p:par>
                                <p:cTn id="13" presetID="21"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175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feld 2"/>
          <p:cNvSpPr txBox="1"/>
          <p:nvPr/>
        </p:nvSpPr>
        <p:spPr>
          <a:xfrm>
            <a:off x="318656" y="360218"/>
            <a:ext cx="424385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La-Roche-en-Ardennes  </a:t>
            </a:r>
            <a:endParaRPr kumimoji="0" lang="de-DE"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40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96477" y="118488"/>
            <a:ext cx="5094690" cy="32304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69740" y="3590790"/>
            <a:ext cx="5321427" cy="30971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p:cNvSpPr txBox="1"/>
          <p:nvPr/>
        </p:nvSpPr>
        <p:spPr>
          <a:xfrm>
            <a:off x="84374" y="96412"/>
            <a:ext cx="6468826" cy="6555641"/>
          </a:xfrm>
          <a:prstGeom prst="rect">
            <a:avLst/>
          </a:prstGeom>
          <a:solidFill>
            <a:schemeClr val="accent6">
              <a:lumMod val="20000"/>
              <a:lumOff val="80000"/>
              <a:alpha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Der Hügel der </a:t>
            </a:r>
            <a:r>
              <a:rPr kumimoji="0" lang="de-DE" sz="2000" b="1" i="0" u="none" strike="noStrike" kern="1200" cap="none" spc="0" normalizeH="0" baseline="0" noProof="0" dirty="0" smtClean="0">
                <a:ln>
                  <a:noFill/>
                </a:ln>
                <a:solidFill>
                  <a:prstClr val="black"/>
                </a:solidFill>
                <a:effectLst/>
                <a:uLnTx/>
                <a:uFillTx/>
                <a:latin typeface="Calibri" panose="020F0502020204030204"/>
                <a:ea typeface="+mn-ea"/>
                <a:cs typeface="+mn-cs"/>
              </a:rPr>
              <a:t>La Roche en Ardennes </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dominierenden </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Burganlage war </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seit der Jungsteinzeit besiedelt und wurde im </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11. Jahrhundert </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ein Feudalschloss </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der fränkischen Könige. </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Die heutige Burgruine spiegelt vor allem die Umbauten des 17.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Jhs</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zur französischen Festungsanlage wider. </a:t>
            </a:r>
            <a:b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Heinrich von Namur (1139-1196) vereinigte in Personalunion die Grafschaften von Namur,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Durbuy</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Luxembourg und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Laroche</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Unter Johann dem Blinden (1296-1346) wurden die Freiheiten der Bürger gestärkt, die ihrerseits den Schutz der Stadt gewährleisteten. La Roche lag im Mittelalter an den Handelswegen zwischen Flandern und Italien – die Burg überwachte den Transit. Über die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Ourthe</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wurde Holz von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Nisramont</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nach </a:t>
            </a:r>
            <a:r>
              <a:rPr kumimoji="0" lang="de-DE" sz="2000" b="0" i="0" u="none" strike="noStrike" kern="1200" cap="none" spc="0" normalizeH="0" baseline="0" noProof="0" dirty="0" err="1">
                <a:ln>
                  <a:noFill/>
                </a:ln>
                <a:solidFill>
                  <a:prstClr val="black"/>
                </a:solidFill>
                <a:effectLst/>
                <a:uLnTx/>
                <a:uFillTx/>
                <a:latin typeface="Calibri" panose="020F0502020204030204"/>
                <a:ea typeface="+mn-ea"/>
                <a:cs typeface="+mn-cs"/>
              </a:rPr>
              <a:t>L</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aroche</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geflößt und kleine flache Boote, die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Bètchètes</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transportierten Waren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ourtheabwärts</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nach Lüttich und Flandern. Kleinindustrie und Handwerksbetriebe bestanden in Gerbereien und Mühlen. Im 19.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Jh</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kamen die ersten Touristen und romantischen Schriftsteller aus England und Flandern in die Gegend und berichteten von der Schönheit der Ardennen. Während der Ardennenoffensive wurde La </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Roche </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1944 weitgehend zerstört.</a:t>
            </a:r>
            <a:endPar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Grafik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67463">
            <a:off x="11144410" y="5305326"/>
            <a:ext cx="944104" cy="1494339"/>
          </a:xfrm>
          <a:prstGeom prst="rect">
            <a:avLst/>
          </a:prstGeom>
        </p:spPr>
      </p:pic>
    </p:spTree>
    <p:extLst>
      <p:ext uri="{BB962C8B-B14F-4D97-AF65-F5344CB8AC3E}">
        <p14:creationId xmlns:p14="http://schemas.microsoft.com/office/powerpoint/2010/main" val="27472383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1"/>
          </a:xfrm>
          <a:prstGeom prst="rect">
            <a:avLst/>
          </a:prstGeom>
        </p:spPr>
      </p:pic>
    </p:spTree>
    <p:extLst>
      <p:ext uri="{BB962C8B-B14F-4D97-AF65-F5344CB8AC3E}">
        <p14:creationId xmlns:p14="http://schemas.microsoft.com/office/powerpoint/2010/main" val="2863499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150164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696192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407"/>
            <a:ext cx="12192000" cy="6848593"/>
          </a:xfrm>
          <a:prstGeom prst="rect">
            <a:avLst/>
          </a:prstGeom>
        </p:spPr>
      </p:pic>
      <p:sp>
        <p:nvSpPr>
          <p:cNvPr id="3" name="Rechteck 2"/>
          <p:cNvSpPr/>
          <p:nvPr/>
        </p:nvSpPr>
        <p:spPr>
          <a:xfrm>
            <a:off x="204716" y="4395196"/>
            <a:ext cx="11419555" cy="21236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1" i="0" u="none" strike="noStrike" kern="1200" cap="none" spc="0" normalizeH="0" baseline="0" noProof="0" dirty="0" smtClean="0">
                <a:ln>
                  <a:noFill/>
                </a:ln>
                <a:solidFill>
                  <a:prstClr val="white"/>
                </a:solidFill>
                <a:effectLst/>
                <a:uLnTx/>
                <a:uFillTx/>
                <a:latin typeface="Calibri" panose="020F0502020204030204"/>
                <a:ea typeface="+mn-ea"/>
                <a:cs typeface="+mn-cs"/>
              </a:rPr>
              <a:t>10. </a:t>
            </a:r>
            <a:r>
              <a:rPr kumimoji="0" lang="de-DE" sz="4000" b="1" i="0" u="none" strike="noStrike" kern="1200" cap="none" spc="0" normalizeH="0" baseline="0" noProof="0" dirty="0">
                <a:ln>
                  <a:noFill/>
                </a:ln>
                <a:solidFill>
                  <a:prstClr val="white"/>
                </a:solidFill>
                <a:effectLst/>
                <a:uLnTx/>
                <a:uFillTx/>
                <a:latin typeface="Calibri" panose="020F0502020204030204"/>
                <a:ea typeface="+mn-ea"/>
                <a:cs typeface="+mn-cs"/>
              </a:rPr>
              <a:t>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smtClean="0">
                <a:ln>
                  <a:noFill/>
                </a:ln>
                <a:solidFill>
                  <a:prstClr val="white"/>
                </a:solidFill>
                <a:effectLst/>
                <a:uLnTx/>
                <a:uFillTx/>
                <a:latin typeface="Calibri" panose="020F0502020204030204"/>
                <a:ea typeface="+mn-ea"/>
                <a:cs typeface="+mn-cs"/>
              </a:rPr>
              <a:t>Mit dem Rad von </a:t>
            </a:r>
            <a:r>
              <a:rPr kumimoji="0" lang="de-DE" sz="3200" b="1" i="0" u="none" strike="noStrike" kern="1200" cap="none" spc="0" normalizeH="0" baseline="0" noProof="0" dirty="0" err="1" smtClean="0">
                <a:ln>
                  <a:noFill/>
                </a:ln>
                <a:solidFill>
                  <a:prstClr val="white"/>
                </a:solidFill>
                <a:effectLst/>
                <a:uLnTx/>
                <a:uFillTx/>
                <a:latin typeface="Calibri" panose="020F0502020204030204"/>
                <a:ea typeface="+mn-ea"/>
                <a:cs typeface="+mn-cs"/>
              </a:rPr>
              <a:t>Nisramont</a:t>
            </a:r>
            <a:r>
              <a:rPr kumimoji="0" lang="de-DE" sz="3200" b="1" i="0" u="none" strike="noStrike" kern="1200" cap="none" spc="0" normalizeH="0" baseline="0" noProof="0" dirty="0" smtClean="0">
                <a:ln>
                  <a:noFill/>
                </a:ln>
                <a:solidFill>
                  <a:prstClr val="white"/>
                </a:solidFill>
                <a:effectLst/>
                <a:uLnTx/>
                <a:uFillTx/>
                <a:latin typeface="Calibri" panose="020F0502020204030204"/>
                <a:ea typeface="+mn-ea"/>
                <a:cs typeface="+mn-cs"/>
              </a:rPr>
              <a:t> nach La Roche,  </a:t>
            </a:r>
            <a:br>
              <a:rPr kumimoji="0" lang="de-DE" sz="3200" b="1"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de-DE" sz="3200" b="1" i="0" u="none" strike="noStrike" kern="1200" cap="none" spc="0" normalizeH="0" baseline="0" noProof="0" dirty="0" smtClean="0">
                <a:ln>
                  <a:noFill/>
                </a:ln>
                <a:solidFill>
                  <a:prstClr val="white"/>
                </a:solidFill>
                <a:effectLst/>
                <a:uLnTx/>
                <a:uFillTx/>
                <a:latin typeface="Calibri" panose="020F0502020204030204"/>
                <a:ea typeface="+mn-ea"/>
                <a:cs typeface="+mn-cs"/>
              </a:rPr>
              <a:t>dann an der </a:t>
            </a:r>
            <a:r>
              <a:rPr kumimoji="0" lang="de-DE" sz="3200" b="1" i="0" u="none" strike="noStrike" kern="1200" cap="none" spc="0" normalizeH="0" baseline="0" noProof="0" dirty="0" err="1" smtClean="0">
                <a:ln>
                  <a:noFill/>
                </a:ln>
                <a:solidFill>
                  <a:prstClr val="white"/>
                </a:solidFill>
                <a:effectLst/>
                <a:uLnTx/>
                <a:uFillTx/>
                <a:latin typeface="Calibri" panose="020F0502020204030204"/>
                <a:ea typeface="+mn-ea"/>
                <a:cs typeface="+mn-cs"/>
              </a:rPr>
              <a:t>Ourthe</a:t>
            </a:r>
            <a:r>
              <a:rPr kumimoji="0" lang="de-DE" sz="3200" b="1" i="0" u="none" strike="noStrike" kern="1200" cap="none" spc="0" normalizeH="0" baseline="0" noProof="0" dirty="0" smtClean="0">
                <a:ln>
                  <a:noFill/>
                </a:ln>
                <a:solidFill>
                  <a:prstClr val="white"/>
                </a:solidFill>
                <a:effectLst/>
                <a:uLnTx/>
                <a:uFillTx/>
                <a:latin typeface="Calibri" panose="020F0502020204030204"/>
                <a:ea typeface="+mn-ea"/>
                <a:cs typeface="+mn-cs"/>
              </a:rPr>
              <a:t> zu Fuß zurück (15km/24km)</a:t>
            </a:r>
            <a:endParaRPr kumimoji="0" lang="de-DE"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smtClean="0">
                <a:ln>
                  <a:noFill/>
                </a:ln>
                <a:solidFill>
                  <a:prstClr val="white"/>
                </a:solidFill>
                <a:effectLst/>
                <a:uLnTx/>
                <a:uFillTx/>
                <a:latin typeface="Calibri" panose="020F0502020204030204"/>
                <a:ea typeface="+mn-ea"/>
                <a:cs typeface="+mn-cs"/>
              </a:rPr>
              <a:t>5.12.2020</a:t>
            </a: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42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75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75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75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175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175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17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310896" y="4718304"/>
            <a:ext cx="5998464" cy="1938992"/>
          </a:xfrm>
          <a:prstGeom prst="rect">
            <a:avLst/>
          </a:prstGeom>
          <a:solidFill>
            <a:schemeClr val="accent6">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1" u="none" strike="noStrike" kern="1200" cap="none" spc="0" normalizeH="0" baseline="0" noProof="0" dirty="0" smtClean="0">
                <a:ln>
                  <a:noFill/>
                </a:ln>
                <a:solidFill>
                  <a:prstClr val="black"/>
                </a:solidFill>
                <a:effectLst/>
                <a:uLnTx/>
                <a:uFillTx/>
                <a:latin typeface="Calibri" panose="020F0502020204030204"/>
                <a:ea typeface="+mn-ea"/>
                <a:cs typeface="+mn-cs"/>
              </a:rPr>
              <a:t>Nach einer fiesen Talabfahrt in Nebel und Dezember- Morgendämmerung habe ich mein Rad in La Roche abgestellt und mich zu Fuß auf den Weg der nächsten Etappe zurück nach </a:t>
            </a:r>
            <a:r>
              <a:rPr kumimoji="0" lang="de-DE" sz="2400" b="0" i="1" u="none" strike="noStrike" kern="1200" cap="none" spc="0" normalizeH="0" baseline="0" noProof="0" dirty="0" err="1" smtClean="0">
                <a:ln>
                  <a:noFill/>
                </a:ln>
                <a:solidFill>
                  <a:prstClr val="black"/>
                </a:solidFill>
                <a:effectLst/>
                <a:uLnTx/>
                <a:uFillTx/>
                <a:latin typeface="Calibri" panose="020F0502020204030204"/>
                <a:ea typeface="+mn-ea"/>
                <a:cs typeface="+mn-cs"/>
              </a:rPr>
              <a:t>Nisramont</a:t>
            </a:r>
            <a:r>
              <a:rPr kumimoji="0" lang="de-DE" sz="2400" b="0" i="1" u="none" strike="noStrike" kern="1200" cap="none" spc="0" normalizeH="0" baseline="0" noProof="0" dirty="0" smtClean="0">
                <a:ln>
                  <a:noFill/>
                </a:ln>
                <a:solidFill>
                  <a:prstClr val="black"/>
                </a:solidFill>
                <a:effectLst/>
                <a:uLnTx/>
                <a:uFillTx/>
                <a:latin typeface="Calibri" panose="020F0502020204030204"/>
                <a:ea typeface="+mn-ea"/>
                <a:cs typeface="+mn-cs"/>
              </a:rPr>
              <a:t> zu meinem Auto gemacht</a:t>
            </a:r>
            <a:endParaRPr kumimoji="0" lang="de-DE" sz="2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84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747" y="1"/>
            <a:ext cx="12208748" cy="6858000"/>
          </a:xfrm>
          <a:prstGeom prst="rect">
            <a:avLst/>
          </a:prstGeom>
        </p:spPr>
      </p:pic>
    </p:spTree>
    <p:extLst>
      <p:ext uri="{BB962C8B-B14F-4D97-AF65-F5344CB8AC3E}">
        <p14:creationId xmlns:p14="http://schemas.microsoft.com/office/powerpoint/2010/main" val="8829386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15169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41955821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858474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6038651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p:cNvSpPr txBox="1"/>
          <p:nvPr/>
        </p:nvSpPr>
        <p:spPr>
          <a:xfrm>
            <a:off x="177421" y="197345"/>
            <a:ext cx="6100549" cy="6370975"/>
          </a:xfrm>
          <a:prstGeom prst="rect">
            <a:avLst/>
          </a:prstGeom>
          <a:solidFill>
            <a:schemeClr val="accent6">
              <a:lumMod val="20000"/>
              <a:lumOff val="80000"/>
              <a:alpha val="83000"/>
            </a:schemeClr>
          </a:solidFill>
          <a:ln w="19050">
            <a:solidFill>
              <a:srgbClr val="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Calibri" panose="020F0502020204030204"/>
                <a:ea typeface="+mn-ea"/>
                <a:cs typeface="+mn-cs"/>
              </a:rPr>
              <a:t>Der </a:t>
            </a:r>
            <a:r>
              <a:rPr kumimoji="0" lang="de-DE" sz="2400" b="1" i="0" u="none" strike="noStrike" kern="1200" cap="none" spc="0" normalizeH="0" baseline="0" noProof="0" dirty="0" err="1" smtClean="0">
                <a:ln>
                  <a:noFill/>
                </a:ln>
                <a:solidFill>
                  <a:prstClr val="black"/>
                </a:solidFill>
                <a:effectLst/>
                <a:uLnTx/>
                <a:uFillTx/>
                <a:latin typeface="Calibri" panose="020F0502020204030204"/>
                <a:ea typeface="+mn-ea"/>
                <a:cs typeface="+mn-cs"/>
              </a:rPr>
              <a:t>Cheslé</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ist </a:t>
            </a: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eine keltische Höhenburg aus der frühen </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Eisenzeit, die auf einem unzugänglichen Felsvorsprung </a:t>
            </a: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80 Meter über </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einem Mäander der </a:t>
            </a:r>
            <a:r>
              <a:rPr kumimoji="0" lang="de-DE" sz="2400" b="0" i="0" u="none" strike="noStrike" kern="1200" cap="none" spc="0" normalizeH="0" baseline="0" noProof="0" dirty="0" err="1">
                <a:ln>
                  <a:noFill/>
                </a:ln>
                <a:solidFill>
                  <a:prstClr val="black"/>
                </a:solidFill>
                <a:effectLst/>
                <a:uLnTx/>
                <a:uFillTx/>
                <a:latin typeface="Calibri" panose="020F0502020204030204"/>
                <a:ea typeface="+mn-ea"/>
                <a:cs typeface="+mn-cs"/>
              </a:rPr>
              <a:t>Ourthe</a:t>
            </a: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gelegen ist. </a:t>
            </a: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Die Stätte wird im Osten, Süden und Westen von </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steilen </a:t>
            </a: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Hängen </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geschützt. Die Festung </a:t>
            </a: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ist von einem doppelten Wall aus Erde, Schiefer und Holz umgeben, der sich über mehr als 1.750 Meter </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erstreckt. Zwischen </a:t>
            </a: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dem 8. und 6. Jahrhundert v. Chr. wurde </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die Anlage </a:t>
            </a: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wahrscheinlich nicht langfristig besiedelt, sondern diente </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nur den </a:t>
            </a: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Bewohnern der umliegenden Dörfer als Zufluchtsort. Ursprünglich war der Zugang zur Festung  nur von der Nordseite über einen Felsvorsprung </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möglich. Seit </a:t>
            </a: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1960 werden an der Stätte Ausgrabungen und Rekonstruktionen der Stadtmauern durchgeführt</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67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Rechteck 2"/>
          <p:cNvSpPr/>
          <p:nvPr/>
        </p:nvSpPr>
        <p:spPr>
          <a:xfrm>
            <a:off x="8543499" y="259014"/>
            <a:ext cx="3521120" cy="6370975"/>
          </a:xfrm>
          <a:prstGeom prst="rect">
            <a:avLst/>
          </a:prstGeom>
          <a:solidFill>
            <a:schemeClr val="accent6">
              <a:lumMod val="20000"/>
              <a:lumOff val="80000"/>
              <a:alpha val="87000"/>
            </a:schemeClr>
          </a:solidFill>
          <a:ln w="1905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Die Mauer ist eine Trockenmauer – konstruiert ohne Mörtel oder Zement aus aufeinandergelegten Schieferplatten. Die Mauer ist auch noch in einigen Metern Höhe extrem stabil und nicht frostanfällig. Auf der Innenseite sind die Zwischenräume mit einem wasserdurchlässigen Gemisch aus Schotter und Erde </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aufgefüllt. Der Zugang  zur Burg war durch ein stabiles Holztor verschlossen.</a:t>
            </a:r>
            <a:endPar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89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3C3A7"/>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155"/>
            <a:ext cx="10899648" cy="6867155"/>
          </a:xfrm>
          <a:prstGeom prst="rect">
            <a:avLst/>
          </a:prstGeom>
        </p:spPr>
      </p:pic>
      <p:sp>
        <p:nvSpPr>
          <p:cNvPr id="3" name="Textfeld 2"/>
          <p:cNvSpPr txBox="1"/>
          <p:nvPr/>
        </p:nvSpPr>
        <p:spPr>
          <a:xfrm>
            <a:off x="7535119" y="108129"/>
            <a:ext cx="4476733" cy="6632585"/>
          </a:xfrm>
          <a:prstGeom prst="rect">
            <a:avLst/>
          </a:prstGeom>
          <a:solidFill>
            <a:schemeClr val="bg2"/>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500" b="0" i="0" u="none" strike="noStrike" kern="1200" cap="none" spc="0" normalizeH="0" baseline="0" noProof="0" dirty="0">
                <a:ln>
                  <a:noFill/>
                </a:ln>
                <a:solidFill>
                  <a:prstClr val="black"/>
                </a:solidFill>
                <a:effectLst/>
                <a:uLnTx/>
                <a:uFillTx/>
                <a:latin typeface="Calibri" panose="020F0502020204030204"/>
                <a:ea typeface="+mn-ea"/>
                <a:cs typeface="+mn-cs"/>
              </a:rPr>
              <a:t>Die Legende von der goldenen </a:t>
            </a:r>
            <a:r>
              <a:rPr kumimoji="0" lang="de-DE" sz="2500" b="0" i="0" u="none" strike="noStrike" kern="1200" cap="none" spc="0" normalizeH="0" baseline="0" noProof="0" dirty="0" smtClean="0">
                <a:ln>
                  <a:noFill/>
                </a:ln>
                <a:solidFill>
                  <a:prstClr val="black"/>
                </a:solidFill>
                <a:effectLst/>
                <a:uLnTx/>
                <a:uFillTx/>
                <a:latin typeface="Calibri" panose="020F0502020204030204"/>
                <a:ea typeface="+mn-ea"/>
                <a:cs typeface="+mn-cs"/>
              </a:rPr>
              <a:t>Schatzkiste </a:t>
            </a:r>
            <a:r>
              <a:rPr kumimoji="0" lang="de-DE" sz="2500" b="0" i="0" u="none" strike="noStrike" kern="1200" cap="none" spc="0" normalizeH="0" baseline="0" noProof="0" dirty="0">
                <a:ln>
                  <a:noFill/>
                </a:ln>
                <a:solidFill>
                  <a:prstClr val="black"/>
                </a:solidFill>
                <a:effectLst/>
                <a:uLnTx/>
                <a:uFillTx/>
                <a:latin typeface="Calibri" panose="020F0502020204030204"/>
                <a:ea typeface="+mn-ea"/>
                <a:cs typeface="+mn-cs"/>
              </a:rPr>
              <a:t>berichtet, dass in einem Brunnen in der Mitte des </a:t>
            </a:r>
            <a:r>
              <a:rPr kumimoji="0" lang="de-DE" sz="2500" b="0" i="0" u="none" strike="noStrike" kern="1200" cap="none" spc="0" normalizeH="0" baseline="0" noProof="0" dirty="0" err="1">
                <a:ln>
                  <a:noFill/>
                </a:ln>
                <a:solidFill>
                  <a:prstClr val="black"/>
                </a:solidFill>
                <a:effectLst/>
                <a:uLnTx/>
                <a:uFillTx/>
                <a:latin typeface="Calibri" panose="020F0502020204030204"/>
                <a:ea typeface="+mn-ea"/>
                <a:cs typeface="+mn-cs"/>
              </a:rPr>
              <a:t>Cheslé</a:t>
            </a:r>
            <a:r>
              <a:rPr kumimoji="0" lang="de-DE" sz="2500" b="0" i="0" u="none" strike="noStrike" kern="1200" cap="none" spc="0" normalizeH="0" baseline="0" noProof="0" dirty="0">
                <a:ln>
                  <a:noFill/>
                </a:ln>
                <a:solidFill>
                  <a:prstClr val="black"/>
                </a:solidFill>
                <a:effectLst/>
                <a:uLnTx/>
                <a:uFillTx/>
                <a:latin typeface="Calibri" panose="020F0502020204030204"/>
                <a:ea typeface="+mn-ea"/>
                <a:cs typeface="+mn-cs"/>
              </a:rPr>
              <a:t> ein sagenhafter Schatz liegt, der jedes Jahr am Weihnachtstag an die Oberfläche kommt, wenn die Glocken zur Mitternachtsmesse läuten. Wer ihn haben will, muss ein schwarzes Huhn in den Abgrund werfen und die Truhe an sich nehmen, ohne ein Wort zu sagen. Drei Bauern, die das Experiment wagten, aber ihren Erfolg zu lautstark zum Ausdruck </a:t>
            </a:r>
            <a:r>
              <a:rPr kumimoji="0" lang="de-DE" sz="2500" b="0" i="0" u="none" strike="noStrike" kern="1200" cap="none" spc="0" normalizeH="0" baseline="0" noProof="0" dirty="0" smtClean="0">
                <a:ln>
                  <a:noFill/>
                </a:ln>
                <a:solidFill>
                  <a:prstClr val="black"/>
                </a:solidFill>
                <a:effectLst/>
                <a:uLnTx/>
                <a:uFillTx/>
                <a:latin typeface="Calibri" panose="020F0502020204030204"/>
                <a:ea typeface="+mn-ea"/>
                <a:cs typeface="+mn-cs"/>
              </a:rPr>
              <a:t>brachten, verschwanden für immer.</a:t>
            </a:r>
            <a:endParaRPr kumimoji="0" lang="de-DE"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4400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6764086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40653289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65737" y="1999715"/>
            <a:ext cx="5895473" cy="3311655"/>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462059" y="1989169"/>
            <a:ext cx="5847346" cy="3284620"/>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8639317" y="3382692"/>
            <a:ext cx="2862806" cy="3139321"/>
          </a:xfrm>
          <a:prstGeom prst="rect">
            <a:avLst/>
          </a:prstGeom>
          <a:noFill/>
          <a:ln>
            <a:solidFill>
              <a:srgbClr val="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smtClean="0">
                <a:ln>
                  <a:noFill/>
                </a:ln>
                <a:solidFill>
                  <a:prstClr val="black"/>
                </a:solidFill>
                <a:effectLst/>
                <a:uLnTx/>
                <a:uFillTx/>
                <a:latin typeface="Calibri" panose="020F0502020204030204"/>
                <a:ea typeface="+mn-ea"/>
                <a:cs typeface="+mn-cs"/>
              </a:rPr>
              <a:t>Der GR führt immer am Ufer entlang – aber jetzt im Winter führt die </a:t>
            </a:r>
            <a:r>
              <a:rPr kumimoji="0" lang="de-DE" sz="2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Ourthe</a:t>
            </a:r>
            <a:r>
              <a:rPr kumimoji="0" lang="de-DE" sz="2200" b="0" i="0" u="none" strike="noStrike" kern="1200" cap="none" spc="0" normalizeH="0" baseline="0" noProof="0" dirty="0" smtClean="0">
                <a:ln>
                  <a:noFill/>
                </a:ln>
                <a:solidFill>
                  <a:prstClr val="black"/>
                </a:solidFill>
                <a:effectLst/>
                <a:uLnTx/>
                <a:uFillTx/>
                <a:latin typeface="Calibri" panose="020F0502020204030204"/>
                <a:ea typeface="+mn-ea"/>
                <a:cs typeface="+mn-cs"/>
              </a:rPr>
              <a:t> ziemlich viel Wasser, so dass der Weg zwischendurch doch ein wenig </a:t>
            </a:r>
            <a:r>
              <a:rPr kumimoji="0" lang="de-DE" sz="2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Kraxelei</a:t>
            </a:r>
            <a:r>
              <a:rPr kumimoji="0" lang="de-DE" sz="2200" b="0" i="0" u="none" strike="noStrike" kern="1200" cap="none" spc="0" normalizeH="0" baseline="0" noProof="0" dirty="0" smtClean="0">
                <a:ln>
                  <a:noFill/>
                </a:ln>
                <a:solidFill>
                  <a:prstClr val="black"/>
                </a:solidFill>
                <a:effectLst/>
                <a:uLnTx/>
                <a:uFillTx/>
                <a:latin typeface="Calibri" panose="020F0502020204030204"/>
                <a:ea typeface="+mn-ea"/>
                <a:cs typeface="+mn-cs"/>
              </a:rPr>
              <a:t> zwischen den Uferfelsen bedeutet</a:t>
            </a:r>
            <a:endParaRPr kumimoji="0" lang="de-DE"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4622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4145261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1101" y="315310"/>
            <a:ext cx="4107835" cy="6337738"/>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7772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3783635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204" y="923651"/>
            <a:ext cx="11557592" cy="31899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feld 3"/>
          <p:cNvSpPr txBox="1"/>
          <p:nvPr/>
        </p:nvSpPr>
        <p:spPr>
          <a:xfrm>
            <a:off x="530352" y="5614416"/>
            <a:ext cx="406874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smtClean="0">
                <a:ln>
                  <a:noFill/>
                </a:ln>
                <a:solidFill>
                  <a:prstClr val="white"/>
                </a:solidFill>
                <a:effectLst/>
                <a:uLnTx/>
                <a:uFillTx/>
                <a:latin typeface="Calibri" panose="020F0502020204030204"/>
                <a:ea typeface="+mn-ea"/>
                <a:cs typeface="+mn-cs"/>
              </a:rPr>
              <a:t>Mäander der </a:t>
            </a:r>
            <a:r>
              <a:rPr kumimoji="0" lang="de-DE" sz="3600" b="0" i="0" u="none" strike="noStrike" kern="1200" cap="none" spc="0" normalizeH="0" baseline="0" noProof="0" dirty="0" err="1" smtClean="0">
                <a:ln>
                  <a:noFill/>
                </a:ln>
                <a:solidFill>
                  <a:prstClr val="white"/>
                </a:solidFill>
                <a:effectLst/>
                <a:uLnTx/>
                <a:uFillTx/>
                <a:latin typeface="Calibri" panose="020F0502020204030204"/>
                <a:ea typeface="+mn-ea"/>
                <a:cs typeface="+mn-cs"/>
              </a:rPr>
              <a:t>Ourthe</a:t>
            </a:r>
            <a:endParaRPr kumimoji="0" lang="de-DE"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09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500"/>
                                        <p:tgtEl>
                                          <p:spTgt spid="2"/>
                                        </p:tgtEl>
                                      </p:cBhvr>
                                    </p:animEffect>
                                    <p:set>
                                      <p:cBhvr>
                                        <p:cTn id="7" dur="1" fill="hold">
                                          <p:stCondLst>
                                            <p:cond delay="1499"/>
                                          </p:stCondLst>
                                        </p:cTn>
                                        <p:tgtEl>
                                          <p:spTgt spid="2"/>
                                        </p:tgtEl>
                                        <p:attrNameLst>
                                          <p:attrName>style.visibility</p:attrName>
                                        </p:attrNameLst>
                                      </p:cBhvr>
                                      <p:to>
                                        <p:strVal val="hidden"/>
                                      </p:to>
                                    </p:set>
                                  </p:childTnLst>
                                </p:cTn>
                              </p:par>
                              <p:par>
                                <p:cTn id="8" presetID="10" presetClass="entr" presetSubtype="0" fill="hold" nodeType="withEffect">
                                  <p:stCondLst>
                                    <p:cond delay="7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500"/>
                                        <p:tgtEl>
                                          <p:spTgt spid="3"/>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0115748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914667" y="1131911"/>
            <a:ext cx="6107373" cy="45805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791613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l="-114"/>
          <a:stretch/>
        </p:blipFill>
        <p:spPr>
          <a:xfrm>
            <a:off x="0" y="0"/>
            <a:ext cx="12192000" cy="6858000"/>
          </a:xfrm>
          <a:prstGeom prst="rect">
            <a:avLst/>
          </a:prstGeom>
        </p:spPr>
      </p:pic>
      <p:sp>
        <p:nvSpPr>
          <p:cNvPr id="3" name="Textfeld 2"/>
          <p:cNvSpPr txBox="1"/>
          <p:nvPr/>
        </p:nvSpPr>
        <p:spPr>
          <a:xfrm>
            <a:off x="8816453" y="5813946"/>
            <a:ext cx="291304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dirty="0" smtClean="0">
                <a:ln>
                  <a:noFill/>
                </a:ln>
                <a:solidFill>
                  <a:prstClr val="white"/>
                </a:solidFill>
                <a:effectLst/>
                <a:uLnTx/>
                <a:uFillTx/>
                <a:latin typeface="Calibri" panose="020F0502020204030204"/>
                <a:ea typeface="+mn-ea"/>
                <a:cs typeface="+mn-cs"/>
              </a:rPr>
              <a:t>Bei </a:t>
            </a:r>
            <a:r>
              <a:rPr kumimoji="0" lang="de-DE" sz="4000" b="0" i="0" u="none" strike="noStrike" kern="1200" cap="none" spc="0" normalizeH="0" baseline="0" noProof="0" dirty="0" err="1" smtClean="0">
                <a:ln>
                  <a:noFill/>
                </a:ln>
                <a:solidFill>
                  <a:prstClr val="white"/>
                </a:solidFill>
                <a:effectLst/>
                <a:uLnTx/>
                <a:uFillTx/>
                <a:latin typeface="Calibri" panose="020F0502020204030204"/>
                <a:ea typeface="+mn-ea"/>
                <a:cs typeface="+mn-cs"/>
              </a:rPr>
              <a:t>Ollomont</a:t>
            </a:r>
            <a:endParaRPr kumimoji="0" lang="de-DE"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4984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32681" y="286618"/>
            <a:ext cx="9817290" cy="61687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882758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39904" y="1093383"/>
            <a:ext cx="6055435" cy="4541576"/>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610476" y="1666586"/>
            <a:ext cx="5400346" cy="4050260"/>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9762697" y="4822229"/>
            <a:ext cx="242930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Barrage de </a:t>
            </a:r>
            <a:r>
              <a:rPr kumimoji="0" lang="de-DE"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Nisramont</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 die Talsperre von </a:t>
            </a:r>
            <a:r>
              <a:rPr kumimoji="0" lang="de-DE"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Nisramont</a:t>
            </a:r>
            <a:endPar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5516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75000"/>
            <a:alpha val="83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28466" y="329461"/>
            <a:ext cx="9244084" cy="612593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96457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r="-789"/>
          <a:stretch/>
        </p:blipFill>
        <p:spPr>
          <a:xfrm>
            <a:off x="0" y="0"/>
            <a:ext cx="12396989" cy="6858000"/>
          </a:xfrm>
          <a:prstGeom prst="rect">
            <a:avLst/>
          </a:prstGeom>
        </p:spPr>
      </p:pic>
      <p:sp>
        <p:nvSpPr>
          <p:cNvPr id="3" name="Textfeld 2"/>
          <p:cNvSpPr txBox="1"/>
          <p:nvPr/>
        </p:nvSpPr>
        <p:spPr>
          <a:xfrm>
            <a:off x="586954" y="5260768"/>
            <a:ext cx="826235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smtClean="0">
                <a:ln>
                  <a:noFill/>
                </a:ln>
                <a:solidFill>
                  <a:prstClr val="white"/>
                </a:solidFill>
                <a:effectLst/>
                <a:uLnTx/>
                <a:uFillTx/>
                <a:latin typeface="Calibri" panose="020F0502020204030204"/>
                <a:ea typeface="+mn-ea"/>
                <a:cs typeface="+mn-cs"/>
              </a:rPr>
              <a:t>Ich </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h</a:t>
            </a:r>
            <a:r>
              <a:rPr kumimoji="0" lang="de-DE" sz="2400" b="0" i="0" u="none" strike="noStrike" kern="1200" cap="none" spc="0" normalizeH="0" baseline="0" noProof="0" dirty="0" smtClean="0">
                <a:ln>
                  <a:noFill/>
                </a:ln>
                <a:solidFill>
                  <a:prstClr val="white"/>
                </a:solidFill>
                <a:effectLst/>
                <a:uLnTx/>
                <a:uFillTx/>
                <a:latin typeface="Calibri" panose="020F0502020204030204"/>
                <a:ea typeface="+mn-ea"/>
                <a:cs typeface="+mn-cs"/>
              </a:rPr>
              <a:t>ab es gerade noch zurück zum Auto geschafft, bevor es völlig dunkel wurde. Dann nur noch  das Fahrrad in La Roche abholen – und nach einem tollen Wandertag zurück nach Hause!</a:t>
            </a:r>
            <a:endPar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49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341241" y="4733778"/>
            <a:ext cx="11234460"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smtClean="0">
                <a:ln>
                  <a:noFill/>
                </a:ln>
                <a:solidFill>
                  <a:prstClr val="white"/>
                </a:solidFill>
                <a:effectLst/>
                <a:uLnTx/>
                <a:uFillTx/>
                <a:latin typeface="Calibri" panose="020F0502020204030204"/>
                <a:ea typeface="+mn-ea"/>
                <a:cs typeface="+mn-cs"/>
              </a:rPr>
              <a:t>11. </a:t>
            </a:r>
            <a:r>
              <a:rPr kumimoji="0" lang="de-DE" sz="3600" b="1" i="0" u="none" strike="noStrike" kern="1200" cap="none" spc="0" normalizeH="0" baseline="0" noProof="0" dirty="0">
                <a:ln>
                  <a:noFill/>
                </a:ln>
                <a:solidFill>
                  <a:prstClr val="white"/>
                </a:solidFill>
                <a:effectLst/>
                <a:uLnTx/>
                <a:uFillTx/>
                <a:latin typeface="Calibri" panose="020F0502020204030204"/>
                <a:ea typeface="+mn-ea"/>
                <a:cs typeface="+mn-cs"/>
              </a:rPr>
              <a:t>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smtClean="0">
                <a:ln>
                  <a:noFill/>
                </a:ln>
                <a:solidFill>
                  <a:prstClr val="white"/>
                </a:solidFill>
                <a:effectLst/>
                <a:uLnTx/>
                <a:uFillTx/>
                <a:latin typeface="Calibri" panose="020F0502020204030204"/>
                <a:ea typeface="+mn-ea"/>
                <a:cs typeface="+mn-cs"/>
              </a:rPr>
              <a:t>Von der Barrage de </a:t>
            </a:r>
            <a:r>
              <a:rPr kumimoji="0" lang="de-DE" sz="2800" b="1" i="0" u="none" strike="noStrike" kern="1200" cap="none" spc="0" normalizeH="0" baseline="0" noProof="0" dirty="0" err="1" smtClean="0">
                <a:ln>
                  <a:noFill/>
                </a:ln>
                <a:solidFill>
                  <a:prstClr val="white"/>
                </a:solidFill>
                <a:effectLst/>
                <a:uLnTx/>
                <a:uFillTx/>
                <a:latin typeface="Calibri" panose="020F0502020204030204"/>
                <a:ea typeface="+mn-ea"/>
                <a:cs typeface="+mn-cs"/>
              </a:rPr>
              <a:t>Nisramont</a:t>
            </a:r>
            <a:r>
              <a:rPr kumimoji="0" lang="de-DE" sz="2800" b="1" i="0" u="none" strike="noStrike" kern="1200" cap="none" spc="0" normalizeH="0" baseline="0" noProof="0" dirty="0" smtClean="0">
                <a:ln>
                  <a:noFill/>
                </a:ln>
                <a:solidFill>
                  <a:prstClr val="white"/>
                </a:solidFill>
                <a:effectLst/>
                <a:uLnTx/>
                <a:uFillTx/>
                <a:latin typeface="Calibri" panose="020F0502020204030204"/>
                <a:ea typeface="+mn-ea"/>
                <a:cs typeface="+mn-cs"/>
              </a:rPr>
              <a:t> zum </a:t>
            </a:r>
            <a:r>
              <a:rPr kumimoji="0" lang="de-DE" sz="2800" b="1" i="0" u="none" strike="noStrike" kern="1200" cap="none" spc="0" normalizeH="0" baseline="0" noProof="0" dirty="0">
                <a:ln>
                  <a:noFill/>
                </a:ln>
                <a:solidFill>
                  <a:prstClr val="white"/>
                </a:solidFill>
                <a:effectLst/>
                <a:uLnTx/>
                <a:uFillTx/>
                <a:latin typeface="Calibri" panose="020F0502020204030204"/>
                <a:ea typeface="+mn-ea"/>
                <a:cs typeface="+mn-cs"/>
              </a:rPr>
              <a:t>Pont de </a:t>
            </a:r>
            <a:r>
              <a:rPr kumimoji="0" lang="de-DE" sz="2800" b="1" i="0" u="none" strike="noStrike" kern="1200" cap="none" spc="0" normalizeH="0" baseline="0" noProof="0" dirty="0" err="1">
                <a:ln>
                  <a:noFill/>
                </a:ln>
                <a:solidFill>
                  <a:prstClr val="white"/>
                </a:solidFill>
                <a:effectLst/>
                <a:uLnTx/>
                <a:uFillTx/>
                <a:latin typeface="Calibri" panose="020F0502020204030204"/>
                <a:ea typeface="+mn-ea"/>
                <a:cs typeface="+mn-cs"/>
              </a:rPr>
              <a:t>Berguème</a:t>
            </a:r>
            <a:r>
              <a:rPr kumimoji="0" lang="de-DE"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800" b="1"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de-DE" sz="2800" b="1"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de-DE" sz="2800" b="1" i="0" u="none" strike="noStrike" kern="1200" cap="none" spc="0" normalizeH="0" baseline="0" noProof="0" dirty="0" smtClean="0">
                <a:ln>
                  <a:noFill/>
                </a:ln>
                <a:solidFill>
                  <a:prstClr val="white"/>
                </a:solidFill>
                <a:effectLst/>
                <a:uLnTx/>
                <a:uFillTx/>
                <a:latin typeface="Calibri" panose="020F0502020204030204"/>
                <a:ea typeface="+mn-ea"/>
                <a:cs typeface="+mn-cs"/>
              </a:rPr>
              <a:t>und </a:t>
            </a:r>
            <a:r>
              <a:rPr kumimoji="0" lang="de-DE" sz="2800" b="1" i="0" u="none" strike="noStrike" kern="1200" cap="none" spc="0" normalizeH="0" baseline="0" noProof="0" dirty="0">
                <a:ln>
                  <a:noFill/>
                </a:ln>
                <a:solidFill>
                  <a:prstClr val="white"/>
                </a:solidFill>
                <a:effectLst/>
                <a:uLnTx/>
                <a:uFillTx/>
                <a:latin typeface="Calibri" panose="020F0502020204030204"/>
                <a:ea typeface="+mn-ea"/>
                <a:cs typeface="+mn-cs"/>
              </a:rPr>
              <a:t>vorher mit dem Rad den umgekehrten Weg </a:t>
            </a:r>
            <a:r>
              <a:rPr kumimoji="0" lang="de-DE" sz="2800" b="1" i="0" u="none" strike="noStrike" kern="1200" cap="none" spc="0" normalizeH="0" baseline="0" noProof="0" dirty="0" smtClean="0">
                <a:ln>
                  <a:noFill/>
                </a:ln>
                <a:solidFill>
                  <a:prstClr val="white"/>
                </a:solidFill>
                <a:effectLst/>
                <a:uLnTx/>
                <a:uFillTx/>
                <a:latin typeface="Calibri" panose="020F0502020204030204"/>
                <a:ea typeface="+mn-ea"/>
                <a:cs typeface="+mn-cs"/>
              </a:rPr>
              <a:t>(24km/15 </a:t>
            </a:r>
            <a:r>
              <a:rPr kumimoji="0" lang="de-DE" sz="2800" b="1" i="0" u="none" strike="noStrike" kern="1200" cap="none" spc="0" normalizeH="0" baseline="0" noProof="0" dirty="0">
                <a:ln>
                  <a:noFill/>
                </a:ln>
                <a:solidFill>
                  <a:prstClr val="white"/>
                </a:solidFill>
                <a:effectLst/>
                <a:uLnTx/>
                <a:uFillTx/>
                <a:latin typeface="Calibri" panose="020F0502020204030204"/>
                <a:ea typeface="+mn-ea"/>
                <a:cs typeface="+mn-cs"/>
              </a:rPr>
              <a:t>km)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smtClean="0">
                <a:ln>
                  <a:noFill/>
                </a:ln>
                <a:solidFill>
                  <a:prstClr val="white"/>
                </a:solidFill>
                <a:effectLst/>
                <a:uLnTx/>
                <a:uFillTx/>
                <a:latin typeface="Calibri" panose="020F0502020204030204"/>
                <a:ea typeface="+mn-ea"/>
                <a:cs typeface="+mn-cs"/>
              </a:rPr>
              <a:t>28.3.2021</a:t>
            </a:r>
            <a:endParaRPr kumimoji="0" lang="de-DE"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69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75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175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75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1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1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39027" y="457200"/>
            <a:ext cx="3615809" cy="5957455"/>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93273" y="455332"/>
            <a:ext cx="3647078" cy="59593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22924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671333" y="5091041"/>
            <a:ext cx="8229599"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smtClean="0">
                <a:ln>
                  <a:noFill/>
                </a:ln>
                <a:solidFill>
                  <a:prstClr val="white"/>
                </a:solidFill>
                <a:effectLst/>
                <a:uLnTx/>
                <a:uFillTx/>
                <a:latin typeface="Calibri" panose="020F0502020204030204"/>
                <a:ea typeface="+mn-ea"/>
                <a:cs typeface="+mn-cs"/>
              </a:rPr>
              <a:t>Frühling! </a:t>
            </a:r>
            <a:r>
              <a:rPr kumimoji="0" lang="de-DE" sz="2800" b="0" i="1" u="none" strike="noStrike" kern="1200" cap="none" spc="0" normalizeH="0" baseline="0" noProof="0" dirty="0">
                <a:ln>
                  <a:noFill/>
                </a:ln>
                <a:solidFill>
                  <a:prstClr val="white"/>
                </a:solidFill>
                <a:effectLst/>
                <a:uLnTx/>
                <a:uFillTx/>
                <a:latin typeface="Calibri" panose="020F0502020204030204"/>
                <a:ea typeface="+mn-ea"/>
                <a:cs typeface="+mn-cs"/>
              </a:rPr>
              <a:t/>
            </a:r>
            <a:br>
              <a:rPr kumimoji="0" lang="de-DE" sz="2800" b="0" i="1"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de-DE" sz="2800" b="0" i="0" u="none" strike="noStrike" kern="1200" cap="none" spc="0" normalizeH="0" baseline="0" noProof="0" dirty="0" smtClean="0">
                <a:ln>
                  <a:noFill/>
                </a:ln>
                <a:solidFill>
                  <a:prstClr val="white"/>
                </a:solidFill>
                <a:effectLst/>
                <a:uLnTx/>
                <a:uFillTx/>
                <a:latin typeface="Calibri" panose="020F0502020204030204"/>
                <a:ea typeface="+mn-ea"/>
                <a:cs typeface="+mn-cs"/>
              </a:rPr>
              <a:t>was für ein Unterschied zu der Tour in gleicher Landschaft 3 Monate zuvor mitten im Winter !</a:t>
            </a: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63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9743407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3792520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621" y="1286098"/>
            <a:ext cx="11538857" cy="36260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5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4629873" y="4896091"/>
            <a:ext cx="7361499" cy="1569660"/>
          </a:xfrm>
          <a:prstGeom prst="rect">
            <a:avLst/>
          </a:prstGeom>
          <a:solidFill>
            <a:schemeClr val="accent6">
              <a:lumMod val="20000"/>
              <a:lumOff val="80000"/>
              <a:alpha val="79000"/>
            </a:schemeClr>
          </a:solidFill>
          <a:ln w="2222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smtClean="0">
                <a:ln>
                  <a:noFill/>
                </a:ln>
                <a:solidFill>
                  <a:prstClr val="black"/>
                </a:solidFill>
                <a:effectLst/>
                <a:uLnTx/>
                <a:uFillTx/>
                <a:latin typeface="Calibri" panose="020F0502020204030204"/>
                <a:ea typeface="+mn-ea"/>
                <a:cs typeface="+mn-cs"/>
              </a:rPr>
              <a:t>Les 2 </a:t>
            </a:r>
            <a:r>
              <a:rPr kumimoji="0" lang="de-DE" sz="2400" b="1" i="0" u="none" strike="noStrike" kern="1200" cap="none" spc="0" normalizeH="0" baseline="0" noProof="0" dirty="0" err="1" smtClean="0">
                <a:ln>
                  <a:noFill/>
                </a:ln>
                <a:solidFill>
                  <a:prstClr val="black"/>
                </a:solidFill>
                <a:effectLst/>
                <a:uLnTx/>
                <a:uFillTx/>
                <a:latin typeface="Calibri" panose="020F0502020204030204"/>
                <a:ea typeface="+mn-ea"/>
                <a:cs typeface="+mn-cs"/>
              </a:rPr>
              <a:t>Ourthes</a:t>
            </a:r>
            <a:r>
              <a:rPr kumimoji="0" lang="de-DE" sz="2400" b="1"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de-DE" sz="2400" b="1"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links</a:t>
            </a:r>
            <a:r>
              <a:rPr kumimoji="0" lang="de-DE" sz="24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im Bild der Zufluss der </a:t>
            </a:r>
            <a:r>
              <a:rPr kumimoji="0" lang="de-DE"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Ourthe</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de-DE"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orientale</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in den Stausee von </a:t>
            </a:r>
            <a:r>
              <a:rPr kumimoji="0" lang="de-DE"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Nisramont</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Von rechts kommend die </a:t>
            </a:r>
            <a:r>
              <a:rPr kumimoji="0" lang="de-DE"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Ourthe</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de-DE"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occidentale</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der ich zunächst weiter folgen werde</a:t>
            </a:r>
            <a:endPar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67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l="22760" t="21206" r="20468" b="22160"/>
          <a:stretch/>
        </p:blipFill>
        <p:spPr>
          <a:xfrm>
            <a:off x="-30145" y="0"/>
            <a:ext cx="12222146" cy="6848920"/>
          </a:xfrm>
          <a:prstGeom prst="rect">
            <a:avLst/>
          </a:prstGeom>
        </p:spPr>
      </p:pic>
    </p:spTree>
    <p:extLst>
      <p:ext uri="{BB962C8B-B14F-4D97-AF65-F5344CB8AC3E}">
        <p14:creationId xmlns:p14="http://schemas.microsoft.com/office/powerpoint/2010/main" val="27392586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0" y="0"/>
            <a:ext cx="12192000" cy="6848593"/>
          </a:xfrm>
          <a:prstGeom prst="rect">
            <a:avLst/>
          </a:prstGeom>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6836" y="-793138"/>
            <a:ext cx="11366340" cy="638479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8446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anim calcmode="lin" valueType="num">
                                      <p:cBhvr>
                                        <p:cTn id="10" dur="1500" fill="hold"/>
                                        <p:tgtEl>
                                          <p:spTgt spid="3"/>
                                        </p:tgtEl>
                                        <p:attrNameLst>
                                          <p:attrName>ppt_x</p:attrName>
                                        </p:attrNameLst>
                                      </p:cBhvr>
                                      <p:tavLst>
                                        <p:tav tm="0">
                                          <p:val>
                                            <p:fltVal val="0.5"/>
                                          </p:val>
                                        </p:tav>
                                        <p:tav tm="100000">
                                          <p:val>
                                            <p:strVal val="#ppt_x"/>
                                          </p:val>
                                        </p:tav>
                                      </p:tavLst>
                                    </p:anim>
                                    <p:anim calcmode="lin" valueType="num">
                                      <p:cBhvr>
                                        <p:cTn id="11" dur="1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3530502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9352814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0509943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07519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t="8307" b="16062"/>
          <a:stretch/>
        </p:blipFill>
        <p:spPr>
          <a:xfrm>
            <a:off x="0" y="10143"/>
            <a:ext cx="12192000" cy="6847857"/>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293947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r="-286"/>
          <a:stretch/>
        </p:blipFill>
        <p:spPr>
          <a:xfrm>
            <a:off x="0" y="-23149"/>
            <a:ext cx="12192000" cy="6881150"/>
          </a:xfrm>
          <a:prstGeom prst="rect">
            <a:avLst/>
          </a:prstGeom>
        </p:spPr>
      </p:pic>
      <p:pic>
        <p:nvPicPr>
          <p:cNvPr id="3" name="Grafik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4639" y="-671331"/>
            <a:ext cx="5154592" cy="3865944"/>
          </a:xfrm>
          <a:prstGeom prst="ellipse">
            <a:avLst/>
          </a:prstGeom>
          <a:ln w="38100" cap="rnd">
            <a:noFill/>
          </a:ln>
          <a:effectLst>
            <a:outerShdw blurRad="50800" dist="38100" dir="2700000" algn="tl" rotWithShape="0">
              <a:prstClr val="black">
                <a:alpha val="40000"/>
              </a:prstClr>
            </a:outerShdw>
            <a:softEdge rad="63500"/>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1853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29063"/>
          </a:xfrm>
          <a:prstGeom prst="rect">
            <a:avLst/>
          </a:prstGeom>
        </p:spPr>
      </p:pic>
    </p:spTree>
    <p:extLst>
      <p:ext uri="{BB962C8B-B14F-4D97-AF65-F5344CB8AC3E}">
        <p14:creationId xmlns:p14="http://schemas.microsoft.com/office/powerpoint/2010/main" val="14160472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495"/>
            <a:ext cx="12192000" cy="6863495"/>
          </a:xfrm>
          <a:prstGeom prst="rect">
            <a:avLst/>
          </a:prstGeom>
        </p:spPr>
      </p:pic>
    </p:spTree>
    <p:extLst>
      <p:ext uri="{BB962C8B-B14F-4D97-AF65-F5344CB8AC3E}">
        <p14:creationId xmlns:p14="http://schemas.microsoft.com/office/powerpoint/2010/main" val="10012697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280738" cy="6858000"/>
          </a:xfrm>
          <a:prstGeom prst="rect">
            <a:avLst/>
          </a:prstGeom>
        </p:spPr>
      </p:pic>
    </p:spTree>
    <p:extLst>
      <p:ext uri="{BB962C8B-B14F-4D97-AF65-F5344CB8AC3E}">
        <p14:creationId xmlns:p14="http://schemas.microsoft.com/office/powerpoint/2010/main" val="14038449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4724"/>
            <a:ext cx="12192000" cy="6892724"/>
          </a:xfrm>
          <a:prstGeom prst="rect">
            <a:avLst/>
          </a:prstGeom>
        </p:spPr>
      </p:pic>
    </p:spTree>
    <p:extLst>
      <p:ext uri="{BB962C8B-B14F-4D97-AF65-F5344CB8AC3E}">
        <p14:creationId xmlns:p14="http://schemas.microsoft.com/office/powerpoint/2010/main" val="25442528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93174" y="1921400"/>
            <a:ext cx="5671595" cy="4253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390531" y="1536655"/>
            <a:ext cx="6096789" cy="36893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1465349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6517"/>
            <a:ext cx="12192000" cy="6894517"/>
          </a:xfrm>
          <a:prstGeom prst="rect">
            <a:avLst/>
          </a:prstGeom>
        </p:spPr>
      </p:pic>
      <p:sp>
        <p:nvSpPr>
          <p:cNvPr id="3" name="Textfeld 2"/>
          <p:cNvSpPr txBox="1"/>
          <p:nvPr/>
        </p:nvSpPr>
        <p:spPr>
          <a:xfrm>
            <a:off x="370391" y="5809577"/>
            <a:ext cx="416415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de-DE" sz="4000" b="0" i="0" u="none" strike="noStrike" kern="1200" cap="none" spc="0" normalizeH="0" baseline="0" noProof="0" dirty="0">
                <a:ln>
                  <a:noFill/>
                </a:ln>
                <a:solidFill>
                  <a:prstClr val="white"/>
                </a:solidFill>
                <a:effectLst/>
                <a:uLnTx/>
                <a:uFillTx/>
                <a:latin typeface="Calibri" panose="020F0502020204030204"/>
                <a:ea typeface="+mn-ea"/>
                <a:cs typeface="+mn-cs"/>
              </a:rPr>
              <a:t>W</a:t>
            </a:r>
            <a:r>
              <a:rPr kumimoji="0" lang="de-DE" sz="4000" b="0" i="0" u="none" strike="noStrike" kern="1200" cap="none" spc="0" normalizeH="0" baseline="0" noProof="0" dirty="0" smtClean="0">
                <a:ln>
                  <a:noFill/>
                </a:ln>
                <a:solidFill>
                  <a:prstClr val="white"/>
                </a:solidFill>
                <a:effectLst/>
                <a:uLnTx/>
                <a:uFillTx/>
                <a:latin typeface="Calibri" panose="020F0502020204030204"/>
                <a:ea typeface="+mn-ea"/>
                <a:cs typeface="+mn-cs"/>
              </a:rPr>
              <a:t>interstürme ….</a:t>
            </a:r>
            <a:endParaRPr kumimoji="0" lang="de-DE"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3784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684753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2760224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27641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192000" cy="6853296"/>
          </a:xfrm>
          <a:prstGeom prst="rect">
            <a:avLst/>
          </a:prstGeom>
        </p:spPr>
      </p:pic>
    </p:spTree>
    <p:extLst>
      <p:ext uri="{BB962C8B-B14F-4D97-AF65-F5344CB8AC3E}">
        <p14:creationId xmlns:p14="http://schemas.microsoft.com/office/powerpoint/2010/main" val="18578489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53297"/>
          </a:xfrm>
          <a:prstGeom prst="rect">
            <a:avLst/>
          </a:prstGeom>
        </p:spPr>
      </p:pic>
      <p:sp>
        <p:nvSpPr>
          <p:cNvPr id="3" name="Textfeld 2"/>
          <p:cNvSpPr txBox="1"/>
          <p:nvPr/>
        </p:nvSpPr>
        <p:spPr>
          <a:xfrm>
            <a:off x="4676172" y="4815068"/>
            <a:ext cx="741551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rPr>
              <a:t>N</a:t>
            </a:r>
            <a:r>
              <a:rPr kumimoji="0" lang="de-DE" sz="2800" b="0" i="0" u="none" strike="noStrike" kern="1200" cap="none" spc="0" normalizeH="0" baseline="0" noProof="0" dirty="0" smtClean="0">
                <a:ln>
                  <a:noFill/>
                </a:ln>
                <a:solidFill>
                  <a:prstClr val="white"/>
                </a:solidFill>
                <a:effectLst/>
                <a:uLnTx/>
                <a:uFillTx/>
                <a:latin typeface="Calibri" panose="020F0502020204030204"/>
                <a:ea typeface="+mn-ea"/>
                <a:cs typeface="+mn-cs"/>
              </a:rPr>
              <a:t>ur noch über die Brücke - dann bin ich zurück am Auto, das beim Pont de </a:t>
            </a:r>
            <a:r>
              <a:rPr kumimoji="0" lang="de-DE" sz="2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Berguème</a:t>
            </a:r>
            <a:r>
              <a:rPr kumimoji="0" lang="de-DE" sz="2800" b="0" i="0" u="none" strike="noStrike" kern="1200" cap="none" spc="0" normalizeH="0" baseline="0" noProof="0" dirty="0" smtClean="0">
                <a:ln>
                  <a:noFill/>
                </a:ln>
                <a:solidFill>
                  <a:prstClr val="white"/>
                </a:solidFill>
                <a:effectLst/>
                <a:uLnTx/>
                <a:uFillTx/>
                <a:latin typeface="Calibri" panose="020F0502020204030204"/>
                <a:ea typeface="+mn-ea"/>
                <a:cs typeface="+mn-cs"/>
              </a:rPr>
              <a:t> geparkt ist. Von da aus noch das Rad an der Staumauer in </a:t>
            </a:r>
            <a:r>
              <a:rPr kumimoji="0" lang="de-DE" sz="2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Nisramont</a:t>
            </a:r>
            <a:r>
              <a:rPr kumimoji="0" lang="de-DE" sz="2800" b="0" i="0" u="none" strike="noStrike" kern="1200" cap="none" spc="0" normalizeH="0" baseline="0" noProof="0" dirty="0" smtClean="0">
                <a:ln>
                  <a:noFill/>
                </a:ln>
                <a:solidFill>
                  <a:prstClr val="white"/>
                </a:solidFill>
                <a:effectLst/>
                <a:uLnTx/>
                <a:uFillTx/>
                <a:latin typeface="Calibri" panose="020F0502020204030204"/>
                <a:ea typeface="+mn-ea"/>
                <a:cs typeface="+mn-cs"/>
              </a:rPr>
              <a:t> abholen und zurück nach Kelmis… </a:t>
            </a: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41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588360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feld 2"/>
          <p:cNvSpPr txBox="1"/>
          <p:nvPr/>
        </p:nvSpPr>
        <p:spPr>
          <a:xfrm>
            <a:off x="6989380" y="5367385"/>
            <a:ext cx="4966137" cy="1200329"/>
          </a:xfrm>
          <a:prstGeom prst="rect">
            <a:avLst/>
          </a:prstGeom>
          <a:solidFill>
            <a:schemeClr val="accent6">
              <a:lumMod val="20000"/>
              <a:lumOff val="80000"/>
              <a:alpha val="81000"/>
            </a:schemeClr>
          </a:solidFill>
          <a:ln w="2222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Leicht ironische Spielereien eines Bewohners von </a:t>
            </a:r>
            <a:r>
              <a:rPr kumimoji="0" lang="de-DE"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Hodister</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Les Don </a:t>
            </a:r>
            <a:r>
              <a:rPr kumimoji="0" lang="fr-FR"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Quichotteries</a:t>
            </a:r>
            <a:r>
              <a:rPr kumimoji="0" lang="fr-F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de Jean-Marie Collet</a:t>
            </a:r>
            <a:endPar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37489" y="317938"/>
            <a:ext cx="3321270" cy="667407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6821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718</Words>
  <Application>Microsoft Office PowerPoint</Application>
  <PresentationFormat>Breitbild</PresentationFormat>
  <Paragraphs>35</Paragraphs>
  <Slides>71</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71</vt:i4>
      </vt:variant>
    </vt:vector>
  </HeadingPairs>
  <TitlesOfParts>
    <vt:vector size="75" baseType="lpstr">
      <vt:lpstr>Arial</vt:lpstr>
      <vt:lpstr>Calibri</vt:lpstr>
      <vt:lpstr>Calibri Light</vt:lpstr>
      <vt:lpstr>1_Office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Susanne</dc:creator>
  <cp:lastModifiedBy>Susanne</cp:lastModifiedBy>
  <cp:revision>2</cp:revision>
  <dcterms:created xsi:type="dcterms:W3CDTF">2022-02-01T16:05:40Z</dcterms:created>
  <dcterms:modified xsi:type="dcterms:W3CDTF">2022-02-01T16:06:41Z</dcterms:modified>
</cp:coreProperties>
</file>