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1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05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20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48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63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33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ußzeilenplatzhalt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299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898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ußzeilenplatzhalt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78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541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798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CF00BD-5DF9-4AC1-ADFB-5842D2C33942}" type="datetimeFigureOut">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01.02.2022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18ABA7-F7D5-47F6-9949-96F71534F125}"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1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orval.be/de/page/462-eine-lange-geschichte" TargetMode="External"/><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hyperlink" Target="https://www.1914-1918.be/soldat_cruyssen.php" TargetMode="External"/></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62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2" y="0"/>
            <a:ext cx="12192000" cy="6848593"/>
          </a:xfrm>
          <a:prstGeom prst="rect">
            <a:avLst/>
          </a:prstGeom>
        </p:spPr>
      </p:pic>
      <p:sp>
        <p:nvSpPr>
          <p:cNvPr id="3" name="Rechteck 2"/>
          <p:cNvSpPr/>
          <p:nvPr/>
        </p:nvSpPr>
        <p:spPr>
          <a:xfrm>
            <a:off x="263352" y="170116"/>
            <a:ext cx="8784976"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prstClr val="black"/>
                </a:solidFill>
                <a:effectLst/>
                <a:uLnTx/>
                <a:uFillTx/>
                <a:latin typeface="Calibri" panose="020F0502020204030204"/>
                <a:ea typeface="+mn-ea"/>
                <a:cs typeface="+mn-cs"/>
              </a:rPr>
              <a:t>17. </a:t>
            </a:r>
            <a:r>
              <a:rPr kumimoji="0" lang="de-DE" sz="3600" b="1" i="0" u="none" strike="noStrike" kern="1200" cap="none" spc="0" normalizeH="0" baseline="0" noProof="0" dirty="0">
                <a:ln>
                  <a:noFill/>
                </a:ln>
                <a:solidFill>
                  <a:prstClr val="black"/>
                </a:solidFill>
                <a:effectLst/>
                <a:uLnTx/>
                <a:uFillTx/>
                <a:latin typeface="Calibri" panose="020F0502020204030204"/>
                <a:ea typeface="+mn-ea"/>
                <a:cs typeface="+mn-cs"/>
              </a:rPr>
              <a:t>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prstClr val="black"/>
                </a:solidFill>
                <a:effectLst/>
                <a:uLnTx/>
                <a:uFillTx/>
                <a:latin typeface="Calibri" panose="020F0502020204030204"/>
                <a:ea typeface="+mn-ea"/>
                <a:cs typeface="+mn-cs"/>
              </a:rPr>
              <a:t>Bouillon- Camping </a:t>
            </a:r>
            <a:r>
              <a:rPr kumimoji="0" lang="de-DE"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Maka</a:t>
            </a:r>
            <a:r>
              <a:rPr kumimoji="0" lang="de-DE"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nahe </a:t>
            </a:r>
            <a:r>
              <a:rPr kumimoji="0" lang="de-DE"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Auby</a:t>
            </a:r>
            <a:r>
              <a:rPr kumimoji="0" lang="de-DE"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(20 </a:t>
            </a: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22.5.2021</a:t>
            </a: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feld 3"/>
          <p:cNvSpPr txBox="1"/>
          <p:nvPr/>
        </p:nvSpPr>
        <p:spPr>
          <a:xfrm>
            <a:off x="3791744" y="4869160"/>
            <a:ext cx="8280920" cy="1785104"/>
          </a:xfrm>
          <a:prstGeom prst="rect">
            <a:avLst/>
          </a:prstGeom>
          <a:solidFill>
            <a:schemeClr val="accent6">
              <a:lumMod val="20000"/>
              <a:lumOff val="80000"/>
              <a:alpha val="79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smtClean="0">
                <a:ln>
                  <a:noFill/>
                </a:ln>
                <a:solidFill>
                  <a:prstClr val="black"/>
                </a:solidFill>
                <a:effectLst/>
                <a:uLnTx/>
                <a:uFillTx/>
                <a:latin typeface="Calibri" panose="020F0502020204030204"/>
                <a:ea typeface="+mn-ea"/>
                <a:cs typeface="+mn-cs"/>
              </a:rPr>
              <a:t>Die letzten Etappen bis zum „äußersten Süden des Königreichs “ habe ich mir für Pfingsten vorgenommen.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1" u="none" strike="noStrike" kern="1200" cap="none" spc="0" normalizeH="0" baseline="0" noProof="0" dirty="0" smtClean="0">
                <a:ln>
                  <a:noFill/>
                </a:ln>
                <a:solidFill>
                  <a:prstClr val="black"/>
                </a:solidFill>
                <a:effectLst/>
                <a:uLnTx/>
                <a:uFillTx/>
                <a:latin typeface="Calibri" panose="020F0502020204030204"/>
                <a:ea typeface="+mn-ea"/>
                <a:cs typeface="+mn-cs"/>
              </a:rPr>
              <a:t>Nur - das Wetter lässt etwas zu wünschen übrig: der Hinweg mit dem Auto fand schon mal im Dauerregen statt - kein Vergleich zu dem Traumwetter vor Ostern</a:t>
            </a:r>
            <a:endParaRPr kumimoji="0" lang="de-DE" sz="2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08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58490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368" y="476672"/>
            <a:ext cx="5583239" cy="3136264"/>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1944" y="1620016"/>
            <a:ext cx="6168008" cy="3464745"/>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911424" y="5084761"/>
            <a:ext cx="71287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Es ist das Pfingstwochenende !!! </a:t>
            </a:r>
            <a:b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Und alle Gaststätten und Hotels sind (teils aber auch schon etwas länger ….) geschlossen</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feld 5"/>
          <p:cNvSpPr txBox="1"/>
          <p:nvPr/>
        </p:nvSpPr>
        <p:spPr>
          <a:xfrm>
            <a:off x="1582280" y="3991763"/>
            <a:ext cx="14173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Dohan</a:t>
            </a:r>
            <a:endParaRPr kumimoji="0" lang="de-DE"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7427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
        <p:nvSpPr>
          <p:cNvPr id="3" name="Textfeld 2"/>
          <p:cNvSpPr txBox="1"/>
          <p:nvPr/>
        </p:nvSpPr>
        <p:spPr>
          <a:xfrm>
            <a:off x="250455" y="4588851"/>
            <a:ext cx="626469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smtClean="0">
                <a:ln>
                  <a:noFill/>
                </a:ln>
                <a:solidFill>
                  <a:prstClr val="white"/>
                </a:solidFill>
                <a:effectLst/>
                <a:uLnTx/>
                <a:uFillTx/>
                <a:latin typeface="Calibri" panose="020F0502020204030204"/>
                <a:ea typeface="+mn-ea"/>
                <a:cs typeface="+mn-cs"/>
              </a:rPr>
              <a:t>Herrenhaus in </a:t>
            </a:r>
            <a:r>
              <a:rPr kumimoji="0" lang="de-DE" sz="2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Dohan</a:t>
            </a:r>
            <a:r>
              <a:rPr kumimoji="0" lang="de-DE" sz="2200" b="0" i="0" u="none" strike="noStrike" kern="1200" cap="none" spc="0" normalizeH="0" baseline="0" noProof="0" dirty="0" smtClean="0">
                <a:ln>
                  <a:noFill/>
                </a:ln>
                <a:solidFill>
                  <a:prstClr val="white"/>
                </a:solidFill>
                <a:effectLst/>
                <a:uLnTx/>
                <a:uFillTx/>
                <a:latin typeface="Calibri" panose="020F0502020204030204"/>
                <a:ea typeface="+mn-ea"/>
                <a:cs typeface="+mn-cs"/>
              </a:rPr>
              <a:t> aus dem 17. </a:t>
            </a:r>
            <a:r>
              <a:rPr kumimoji="0" lang="de-DE" sz="2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Jh</a:t>
            </a:r>
            <a:r>
              <a:rPr kumimoji="0" lang="de-DE" sz="2200" b="0" i="0" u="none" strike="noStrike" kern="1200" cap="none" spc="0" normalizeH="0" baseline="0" noProof="0" dirty="0" smtClean="0">
                <a:ln>
                  <a:noFill/>
                </a:ln>
                <a:solidFill>
                  <a:prstClr val="white"/>
                </a:solidFill>
                <a:effectLst/>
                <a:uLnTx/>
                <a:uFillTx/>
                <a:latin typeface="Calibri" panose="020F0502020204030204"/>
                <a:ea typeface="+mn-ea"/>
                <a:cs typeface="+mn-cs"/>
              </a:rPr>
              <a:t> in  strategisch interessanter Lage </a:t>
            </a:r>
            <a:r>
              <a:rPr kumimoji="0" lang="de-DE" sz="2200" b="0" i="0" u="none" strike="noStrike" kern="1200" cap="none" spc="0" normalizeH="0" baseline="0" noProof="0" dirty="0">
                <a:ln>
                  <a:noFill/>
                </a:ln>
                <a:solidFill>
                  <a:prstClr val="white"/>
                </a:solidFill>
                <a:effectLst/>
                <a:uLnTx/>
                <a:uFillTx/>
                <a:latin typeface="Calibri" panose="020F0502020204030204"/>
                <a:ea typeface="+mn-ea"/>
                <a:cs typeface="+mn-cs"/>
              </a:rPr>
              <a:t>o</a:t>
            </a:r>
            <a:r>
              <a:rPr kumimoji="0" lang="de-DE" sz="2200" b="0" i="0" u="none" strike="noStrike" kern="1200" cap="none" spc="0" normalizeH="0" baseline="0" noProof="0" dirty="0" smtClean="0">
                <a:ln>
                  <a:noFill/>
                </a:ln>
                <a:solidFill>
                  <a:prstClr val="white"/>
                </a:solidFill>
                <a:effectLst/>
                <a:uLnTx/>
                <a:uFillTx/>
                <a:latin typeface="Calibri" panose="020F0502020204030204"/>
                <a:ea typeface="+mn-ea"/>
                <a:cs typeface="+mn-cs"/>
              </a:rPr>
              <a:t>berhalb einer Furt (später Brücke) über die </a:t>
            </a:r>
            <a:r>
              <a:rPr kumimoji="0" lang="de-DE" sz="2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Semois</a:t>
            </a:r>
            <a:r>
              <a:rPr kumimoji="0" lang="de-DE" sz="2200" b="0" i="0" u="none" strike="noStrike" kern="1200" cap="none" spc="0" normalizeH="0" baseline="0" noProof="0" dirty="0" smtClean="0">
                <a:ln>
                  <a:noFill/>
                </a:ln>
                <a:solidFill>
                  <a:prstClr val="white"/>
                </a:solidFill>
                <a:effectLst/>
                <a:uLnTx/>
                <a:uFillTx/>
                <a:latin typeface="Calibri" panose="020F0502020204030204"/>
                <a:ea typeface="+mn-ea"/>
                <a:cs typeface="+mn-cs"/>
              </a:rPr>
              <a:t>, durch die man die Passage durch die Stadt Bouillon vermeiden konnte, was vor allem in den unruhigen Zeiten nach de </a:t>
            </a:r>
            <a:r>
              <a:rPr kumimoji="0" lang="de-DE" sz="2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rfranzösischen</a:t>
            </a:r>
            <a:r>
              <a:rPr kumimoji="0" lang="de-DE" sz="2200" b="0" i="0" u="none" strike="noStrike" kern="1200" cap="none" spc="0" normalizeH="0" baseline="0" noProof="0" dirty="0" smtClean="0">
                <a:ln>
                  <a:noFill/>
                </a:ln>
                <a:solidFill>
                  <a:prstClr val="white"/>
                </a:solidFill>
                <a:effectLst/>
                <a:uLnTx/>
                <a:uFillTx/>
                <a:latin typeface="Calibri" panose="020F0502020204030204"/>
                <a:ea typeface="+mn-ea"/>
                <a:cs typeface="+mn-cs"/>
              </a:rPr>
              <a:t> Revolution von Vorteil war</a:t>
            </a:r>
            <a:endParaRPr kumimoji="0" lang="de-DE"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234293" y="1326750"/>
            <a:ext cx="5808150" cy="3989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8472264" y="5789179"/>
            <a:ext cx="3557671" cy="923330"/>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Portal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mit dem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Wappen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der Duchesne de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Ruville</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die bis zur franz. Revolution Eigentümer waren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8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1750"/>
                                        <p:tgtEl>
                                          <p:spTgt spid="4"/>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324691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24813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09805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115887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492076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48593"/>
          </a:xfrm>
          <a:prstGeom prst="rect">
            <a:avLst/>
          </a:prstGeom>
        </p:spPr>
      </p:pic>
    </p:spTree>
    <p:extLst>
      <p:ext uri="{BB962C8B-B14F-4D97-AF65-F5344CB8AC3E}">
        <p14:creationId xmlns:p14="http://schemas.microsoft.com/office/powerpoint/2010/main" val="1720926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4519"/>
            <a:ext cx="12192000" cy="6848593"/>
          </a:xfrm>
          <a:prstGeom prst="rect">
            <a:avLst/>
          </a:prstGeom>
        </p:spPr>
      </p:pic>
      <p:sp>
        <p:nvSpPr>
          <p:cNvPr id="3" name="Textfeld 2"/>
          <p:cNvSpPr txBox="1"/>
          <p:nvPr/>
        </p:nvSpPr>
        <p:spPr>
          <a:xfrm>
            <a:off x="5663952" y="5733256"/>
            <a:ext cx="6408712" cy="892552"/>
          </a:xfrm>
          <a:prstGeom prst="rect">
            <a:avLst/>
          </a:prstGeom>
          <a:solidFill>
            <a:schemeClr val="accent6">
              <a:lumMod val="20000"/>
              <a:lumOff val="80000"/>
              <a:alpha val="58000"/>
            </a:schemeClr>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Camping </a:t>
            </a:r>
            <a:r>
              <a:rPr kumimoji="0" lang="de-DE"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Maka</a:t>
            </a:r>
            <a:endParaRPr kumimoji="0" lang="de-DE" sz="2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mit kleinem Geschäft und Restaurant: Sehr nett !</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55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033940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575" y="764704"/>
            <a:ext cx="4104456" cy="5592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p:cNvSpPr txBox="1"/>
          <p:nvPr/>
        </p:nvSpPr>
        <p:spPr>
          <a:xfrm>
            <a:off x="4631160" y="5517232"/>
            <a:ext cx="75608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1" u="none" strike="noStrike" kern="1200" cap="none" spc="0" normalizeH="0" baseline="0" noProof="0" dirty="0" smtClean="0">
                <a:ln>
                  <a:noFill/>
                </a:ln>
                <a:solidFill>
                  <a:prstClr val="white"/>
                </a:solidFill>
                <a:effectLst/>
                <a:uLnTx/>
                <a:uFillTx/>
                <a:latin typeface="Calibri" panose="020F0502020204030204"/>
                <a:ea typeface="+mn-ea"/>
                <a:cs typeface="+mn-cs"/>
              </a:rPr>
              <a:t>Es hat auf dem Weg heute fast gar nicht geregnet, Und zum Abend schien sogar die Sonne !!</a:t>
            </a:r>
            <a:endParaRPr kumimoji="0" lang="de-DE" sz="28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00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Rechteck 2"/>
          <p:cNvSpPr/>
          <p:nvPr/>
        </p:nvSpPr>
        <p:spPr>
          <a:xfrm>
            <a:off x="263352" y="170116"/>
            <a:ext cx="8784976"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prstClr val="white"/>
                </a:solidFill>
                <a:effectLst/>
                <a:uLnTx/>
                <a:uFillTx/>
                <a:latin typeface="Calibri" panose="020F0502020204030204"/>
                <a:ea typeface="+mn-ea"/>
                <a:cs typeface="+mn-cs"/>
              </a:rPr>
              <a:t>18. </a:t>
            </a:r>
            <a:r>
              <a:rPr kumimoji="0" lang="de-DE" sz="3600" b="1" i="0" u="none" strike="noStrike" kern="1200" cap="none" spc="0" normalizeH="0" baseline="0" noProof="0" dirty="0">
                <a:ln>
                  <a:noFill/>
                </a:ln>
                <a:solidFill>
                  <a:prstClr val="white"/>
                </a:solidFill>
                <a:effectLst/>
                <a:uLnTx/>
                <a:uFillTx/>
                <a:latin typeface="Calibri" panose="020F0502020204030204"/>
                <a:ea typeface="+mn-ea"/>
                <a:cs typeface="+mn-cs"/>
              </a:rPr>
              <a:t>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t>Camping </a:t>
            </a:r>
            <a:r>
              <a:rPr kumimoji="0" lang="de-DE" sz="2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Maka</a:t>
            </a:r>
            <a: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t> – St. Cécile(25 </a:t>
            </a:r>
            <a:r>
              <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rPr>
              <a:t>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23.5.2021</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25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48593"/>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feld 3"/>
          <p:cNvSpPr txBox="1"/>
          <p:nvPr/>
        </p:nvSpPr>
        <p:spPr>
          <a:xfrm>
            <a:off x="199386" y="5881448"/>
            <a:ext cx="58966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black"/>
                </a:solidFill>
                <a:effectLst/>
                <a:uLnTx/>
                <a:uFillTx/>
                <a:latin typeface="Calibri" panose="020F0502020204030204"/>
                <a:ea typeface="+mn-ea"/>
                <a:cs typeface="+mn-cs"/>
              </a:rPr>
              <a:t>Sommerbrücke/ Pont de </a:t>
            </a:r>
            <a:r>
              <a:rPr kumimoji="0" lang="de-DE"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claies</a:t>
            </a:r>
            <a:endParaRPr kumimoji="0" lang="de-DE"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2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2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479376" y="5805264"/>
            <a:ext cx="177965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Cugnon</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247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2" name="Textfeld 1"/>
          <p:cNvSpPr txBox="1"/>
          <p:nvPr/>
        </p:nvSpPr>
        <p:spPr>
          <a:xfrm>
            <a:off x="8400256" y="5877272"/>
            <a:ext cx="35906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Alte Waschbecken</a:t>
            </a:r>
            <a:endPar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09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015536" y="6093296"/>
            <a:ext cx="41764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Die Mühle von </a:t>
            </a:r>
            <a:r>
              <a:rPr kumimoji="0" lang="de-DE"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Cugnon</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90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63522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5354"/>
            <a:ext cx="12288688" cy="6832646"/>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354"/>
            <a:ext cx="12288688" cy="6832646"/>
          </a:xfrm>
          <a:prstGeom prst="rect">
            <a:avLst/>
          </a:prstGeom>
        </p:spPr>
      </p:pic>
      <p:sp>
        <p:nvSpPr>
          <p:cNvPr id="8" name="Textfeld 7"/>
          <p:cNvSpPr txBox="1"/>
          <p:nvPr/>
        </p:nvSpPr>
        <p:spPr>
          <a:xfrm>
            <a:off x="5879976" y="5805264"/>
            <a:ext cx="6048672" cy="830997"/>
          </a:xfrm>
          <a:prstGeom prst="rect">
            <a:avLst/>
          </a:prstGeom>
          <a:solidFill>
            <a:schemeClr val="bg2">
              <a:lumMod val="50000"/>
              <a:alpha val="7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white"/>
                </a:solidFill>
                <a:effectLst/>
                <a:uLnTx/>
                <a:uFillTx/>
                <a:latin typeface="Calibri" panose="020F0502020204030204"/>
                <a:ea typeface="+mn-ea"/>
                <a:cs typeface="+mn-cs"/>
              </a:rPr>
              <a:t>Mein Fotoapparat hat mal wieder eigenständig seine kreative Ader gezeigt: et </a:t>
            </a:r>
            <a:r>
              <a:rPr kumimoji="0" lang="de-DE" sz="2400" b="0" i="1" u="none" strike="noStrike" kern="1200" cap="none" spc="0" normalizeH="0" baseline="0" noProof="0" dirty="0" err="1" smtClean="0">
                <a:ln>
                  <a:noFill/>
                </a:ln>
                <a:solidFill>
                  <a:prstClr val="white"/>
                </a:solidFill>
                <a:effectLst/>
                <a:uLnTx/>
                <a:uFillTx/>
                <a:latin typeface="Calibri" panose="020F0502020204030204"/>
                <a:ea typeface="+mn-ea"/>
                <a:cs typeface="+mn-cs"/>
              </a:rPr>
              <a:t>voilà</a:t>
            </a:r>
            <a:r>
              <a:rPr kumimoji="0" lang="de-DE" sz="2400" b="0" i="1"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de-DE" sz="2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83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8"/>
                                        </p:tgtEl>
                                      </p:cBhvr>
                                    </p:animEffect>
                                    <p:set>
                                      <p:cBhvr>
                                        <p:cTn id="7" dur="1" fill="hold">
                                          <p:stCondLst>
                                            <p:cond delay="1249"/>
                                          </p:stCondLst>
                                        </p:cTn>
                                        <p:tgtEl>
                                          <p:spTgt spid="8"/>
                                        </p:tgtEl>
                                        <p:attrNameLst>
                                          <p:attrName>style.visibility</p:attrName>
                                        </p:attrNameLst>
                                      </p:cBhvr>
                                      <p:to>
                                        <p:strVal val="hidden"/>
                                      </p:to>
                                    </p:set>
                                  </p:childTnLst>
                                </p:cTn>
                              </p:par>
                            </p:childTnLst>
                          </p:cTn>
                        </p:par>
                        <p:par>
                          <p:cTn id="8" fill="hold">
                            <p:stCondLst>
                              <p:cond delay="1250"/>
                            </p:stCondLst>
                            <p:childTnLst>
                              <p:par>
                                <p:cTn id="9" presetID="6" presetClass="entr" presetSubtype="3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9496" y="260648"/>
            <a:ext cx="9144000" cy="6381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8844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243442" cy="6886936"/>
          </a:xfrm>
          <a:prstGeom prst="rect">
            <a:avLst/>
          </a:prstGeom>
        </p:spPr>
      </p:pic>
    </p:spTree>
    <p:extLst>
      <p:ext uri="{BB962C8B-B14F-4D97-AF65-F5344CB8AC3E}">
        <p14:creationId xmlns:p14="http://schemas.microsoft.com/office/powerpoint/2010/main" val="1635391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51040" y="5013176"/>
            <a:ext cx="5976664" cy="1631216"/>
          </a:xfrm>
          <a:prstGeom prst="rect">
            <a:avLst/>
          </a:prstGeom>
          <a:solidFill>
            <a:schemeClr val="accent6">
              <a:lumMod val="20000"/>
              <a:lumOff val="80000"/>
              <a:alpha val="79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Überall in Belgien finde ich die Reste des früher unglaublich dichten Eisenbahn-  und Straßenbahnnetzes: hier der Tunnel der Linie 510A von Bouillon nach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Paliseul</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 der Tunnel quert den östlich der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Semois</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liegenden Höhenzug unter der Stadt</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779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312"/>
            <a:ext cx="12192000" cy="6883072"/>
          </a:xfrm>
          <a:prstGeom prst="rect">
            <a:avLst/>
          </a:prstGeom>
        </p:spPr>
      </p:pic>
    </p:spTree>
    <p:extLst>
      <p:ext uri="{BB962C8B-B14F-4D97-AF65-F5344CB8AC3E}">
        <p14:creationId xmlns:p14="http://schemas.microsoft.com/office/powerpoint/2010/main" val="1481466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3416"/>
            <a:ext cx="12192000" cy="6912768"/>
          </a:xfrm>
          <a:prstGeom prst="rect">
            <a:avLst/>
          </a:prstGeom>
        </p:spPr>
      </p:pic>
      <p:sp>
        <p:nvSpPr>
          <p:cNvPr id="3" name="Textfeld 2"/>
          <p:cNvSpPr txBox="1"/>
          <p:nvPr/>
        </p:nvSpPr>
        <p:spPr>
          <a:xfrm>
            <a:off x="7032104" y="6093296"/>
            <a:ext cx="500188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white"/>
                </a:solidFill>
                <a:effectLst/>
                <a:uLnTx/>
                <a:uFillTx/>
                <a:latin typeface="Calibri" panose="020F0502020204030204"/>
                <a:ea typeface="+mn-ea"/>
                <a:cs typeface="+mn-cs"/>
              </a:rPr>
              <a:t>Der alte Friedhof von </a:t>
            </a:r>
            <a:r>
              <a:rPr kumimoji="0" lang="de-DE" sz="2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Mortehan</a:t>
            </a:r>
            <a:endParaRPr kumimoji="0" lang="de-DE"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23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1944" y="476672"/>
            <a:ext cx="6144683" cy="4248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060848"/>
            <a:ext cx="6264696" cy="42732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1329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l="-151"/>
          <a:stretch/>
        </p:blipFill>
        <p:spPr>
          <a:xfrm>
            <a:off x="0" y="-25464"/>
            <a:ext cx="12163048" cy="6884208"/>
          </a:xfrm>
          <a:prstGeom prst="rect">
            <a:avLst/>
          </a:prstGeom>
        </p:spPr>
      </p:pic>
      <p:sp>
        <p:nvSpPr>
          <p:cNvPr id="3" name="Textfeld 2"/>
          <p:cNvSpPr txBox="1"/>
          <p:nvPr/>
        </p:nvSpPr>
        <p:spPr>
          <a:xfrm>
            <a:off x="263352" y="4221088"/>
            <a:ext cx="4248472" cy="2308324"/>
          </a:xfrm>
          <a:prstGeom prst="rect">
            <a:avLst/>
          </a:prstGeom>
          <a:solidFill>
            <a:schemeClr val="accent6">
              <a:lumMod val="20000"/>
              <a:lumOff val="80000"/>
              <a:alpha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Eisenbanbahnviakukt von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Conques</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bei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Herbeumont</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auf der ehemaligen Linie 163a zwischen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Bertrix</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über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Muno</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nach </a:t>
            </a:r>
            <a:r>
              <a:rPr kumimoji="0" lang="de-DE"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Carignan</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(F)- heute teilweise RAVEL </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feld 4"/>
          <p:cNvSpPr txBox="1"/>
          <p:nvPr/>
        </p:nvSpPr>
        <p:spPr>
          <a:xfrm>
            <a:off x="5663952" y="154208"/>
            <a:ext cx="6392834" cy="6555641"/>
          </a:xfrm>
          <a:prstGeom prst="rect">
            <a:avLst/>
          </a:prstGeom>
          <a:solidFill>
            <a:schemeClr val="accent6">
              <a:lumMod val="20000"/>
              <a:lumOff val="80000"/>
              <a:alpha val="95000"/>
            </a:schemeClr>
          </a:solidFill>
          <a:ln w="1905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Die Linie 163a: </a:t>
            </a:r>
            <a:r>
              <a:rPr kumimoji="0" lang="de-DE" sz="20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Muno</a:t>
            </a:r>
            <a:r>
              <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2000" b="1" i="0" u="none" strike="noStrike" kern="1200" cap="none" spc="0" normalizeH="0" baseline="0" noProof="0" dirty="0" err="1" smtClean="0">
                <a:ln>
                  <a:noFill/>
                </a:ln>
                <a:solidFill>
                  <a:prstClr val="black"/>
                </a:solidFill>
                <a:effectLst/>
                <a:uLnTx/>
                <a:uFillTx/>
                <a:latin typeface="Calibri" panose="020F0502020204030204"/>
                <a:ea typeface="+mn-ea"/>
                <a:cs typeface="+mn-cs"/>
              </a:rPr>
              <a:t>Bertrix</a:t>
            </a:r>
            <a:r>
              <a:rPr kumimoji="0" lang="de-DE" sz="2000" b="1" i="0" u="none" strike="noStrike" kern="1200" cap="none" spc="0" normalizeH="0" baseline="0" noProof="0" dirty="0" smtClean="0">
                <a:ln>
                  <a:noFill/>
                </a:ln>
                <a:solidFill>
                  <a:prstClr val="black"/>
                </a:solidFill>
                <a:effectLst/>
                <a:uLnTx/>
                <a:uFillTx/>
                <a:latin typeface="Calibri" panose="020F0502020204030204"/>
                <a:ea typeface="+mn-ea"/>
                <a:cs typeface="+mn-cs"/>
              </a:rPr>
              <a:t> (Eisenbahnknotenpunkt)</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Eine der spektakulärsten (und teuersten) Eisenbahnlinien in Belgien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In der Mitte des 19. Jahrhunderts entstand der Plan, die Eisenindustrie des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Chiers</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(in der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Gaume</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im Süden Belgiens) und die Schieferindustrie der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Semois</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mit dem Gebiet der Maas/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Sambre</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und den Walzwerken in den französischen Ardennen zu verbinden. Von französischer Seite gab es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jedoch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Bedenken,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auf diese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Weise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eine Aufmarschroute für die deutsche Armee zu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konstruieren:  der deutsch – französische Krieg von 1870/71 war gerade erst beendet. Deswegen wurde die Bahn zunächst nur bis zur Grenze nach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Muno</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gebaut (1914 eröffnet)  und erst unter deutscher Besatzung im 1.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Wk</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für die Truppentransporte nach Verdun bis nach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Carignan</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(Frankreich) weitergeführt. Auch im 2.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Wk</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hatte die Linie </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von </a:t>
            </a:r>
            <a:r>
              <a:rPr kumimoji="0" lang="de-DE" sz="2000" b="0" i="0" u="none" strike="noStrike" kern="1200" cap="none" spc="0" normalizeH="0" baseline="0" noProof="0" dirty="0" err="1">
                <a:ln>
                  <a:noFill/>
                </a:ln>
                <a:solidFill>
                  <a:prstClr val="black"/>
                </a:solidFill>
                <a:effectLst/>
                <a:uLnTx/>
                <a:uFillTx/>
                <a:latin typeface="Calibri" panose="020F0502020204030204"/>
                <a:ea typeface="+mn-ea"/>
                <a:cs typeface="+mn-cs"/>
              </a:rPr>
              <a:t>Prüm</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de-DE" sz="2000" b="0" i="0" u="none" strike="noStrike" kern="1200" cap="none" spc="0" normalizeH="0" baseline="0" noProof="0" dirty="0" err="1">
                <a:ln>
                  <a:noFill/>
                </a:ln>
                <a:solidFill>
                  <a:prstClr val="black"/>
                </a:solidFill>
                <a:effectLst/>
                <a:uLnTx/>
                <a:uFillTx/>
                <a:latin typeface="Calibri" panose="020F0502020204030204"/>
                <a:ea typeface="+mn-ea"/>
                <a:cs typeface="+mn-cs"/>
              </a:rPr>
              <a:t>Pronsfeld</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kommend auf der Strecke St.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Vith</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Gouvy</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Bastogne –</a:t>
            </a:r>
            <a:r>
              <a:rPr kumimoji="0" lang="de-DE"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Libramont</a:t>
            </a: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eine entsprechende strategische Bedeutung. Im Jahre 1952 konnte die Linie nach Rekonstruktion eines zerstören Viadukts wieder eröffnet werden. Der Personenverkehr wurde 1959, der Güterverkehr 1969 eingestellt.</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49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344977" y="1144032"/>
            <a:ext cx="6073080" cy="4554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379476" y="1167653"/>
            <a:ext cx="6048672"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p:cNvSpPr txBox="1"/>
          <p:nvPr/>
        </p:nvSpPr>
        <p:spPr>
          <a:xfrm>
            <a:off x="103444" y="5373216"/>
            <a:ext cx="20021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Verschiedene</a:t>
            </a:r>
            <a:b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Formen der Freizeitgestaltung an der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Semois</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0074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86208"/>
          </a:xfrm>
          <a:prstGeom prst="rect">
            <a:avLst/>
          </a:prstGeom>
        </p:spPr>
      </p:pic>
    </p:spTree>
    <p:extLst>
      <p:ext uri="{BB962C8B-B14F-4D97-AF65-F5344CB8AC3E}">
        <p14:creationId xmlns:p14="http://schemas.microsoft.com/office/powerpoint/2010/main" val="15146436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341" y="0"/>
            <a:ext cx="12117659" cy="6858000"/>
          </a:xfrm>
          <a:prstGeom prst="rect">
            <a:avLst/>
          </a:prstGeom>
        </p:spPr>
      </p:pic>
    </p:spTree>
    <p:extLst>
      <p:ext uri="{BB962C8B-B14F-4D97-AF65-F5344CB8AC3E}">
        <p14:creationId xmlns:p14="http://schemas.microsoft.com/office/powerpoint/2010/main" val="3470280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8" y="-1"/>
            <a:ext cx="12188262" cy="6846493"/>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a:ext>
            </a:extLst>
          </a:blip>
          <a:stretch>
            <a:fillRect/>
          </a:stretch>
        </p:blipFill>
        <p:spPr>
          <a:xfrm rot="660272">
            <a:off x="7385448" y="3928803"/>
            <a:ext cx="2452866" cy="2429505"/>
          </a:xfrm>
          <a:prstGeom prst="rect">
            <a:avLst/>
          </a:prstGeom>
        </p:spPr>
      </p:pic>
      <p:sp>
        <p:nvSpPr>
          <p:cNvPr id="3" name="Textfeld 2"/>
          <p:cNvSpPr txBox="1"/>
          <p:nvPr/>
        </p:nvSpPr>
        <p:spPr>
          <a:xfrm>
            <a:off x="335360" y="5278618"/>
            <a:ext cx="5976664" cy="1323439"/>
          </a:xfrm>
          <a:prstGeom prst="rect">
            <a:avLst/>
          </a:prstGeom>
          <a:solidFill>
            <a:schemeClr val="accent6">
              <a:lumMod val="20000"/>
              <a:lumOff val="80000"/>
              <a:alpha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Diesmal ein sehr wallonischer Campingplatz – wenig Abstände und Masken, mäßige Sanitäranlagen – aber die Brasserie ist von Leuten aus dem Dorf gut besucht und die Stimmung ist entsprechend </a:t>
            </a:r>
            <a:endPar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44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0.70"/>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352" y="1628800"/>
            <a:ext cx="5796136" cy="4347102"/>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8008" y="620688"/>
            <a:ext cx="5796136" cy="4347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9399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5231904" y="5310499"/>
            <a:ext cx="6696744" cy="1200329"/>
          </a:xfrm>
          <a:prstGeom prst="rect">
            <a:avLst/>
          </a:prstGeom>
          <a:solidFill>
            <a:schemeClr val="accent6">
              <a:lumMod val="20000"/>
              <a:lumOff val="80000"/>
              <a:alpha val="58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Losgegangen bin ich noch im Trockenen – aber nach knapp 30 Minuten fing es an mächtig zu </a:t>
            </a:r>
            <a:r>
              <a:rPr kumimoji="0" lang="de-DE" sz="2400" b="0" i="1" u="none" strike="noStrike" kern="1200" cap="none" spc="0" normalizeH="0" baseline="0" noProof="0" dirty="0" err="1" smtClean="0">
                <a:ln>
                  <a:noFill/>
                </a:ln>
                <a:solidFill>
                  <a:prstClr val="black"/>
                </a:solidFill>
                <a:effectLst/>
                <a:uLnTx/>
                <a:uFillTx/>
                <a:latin typeface="Calibri" panose="020F0502020204030204"/>
                <a:ea typeface="+mn-ea"/>
                <a:cs typeface="+mn-cs"/>
              </a:rPr>
              <a:t>plästern</a:t>
            </a:r>
            <a:r>
              <a:rPr kumimoji="0" lang="de-DE" sz="2400" b="0" i="1" u="none" strike="noStrike" kern="1200" cap="none" spc="0" normalizeH="0" baseline="0" noProof="0" dirty="0" smtClean="0">
                <a:ln>
                  <a:noFill/>
                </a:ln>
                <a:solidFill>
                  <a:prstClr val="black"/>
                </a:solidFill>
                <a:effectLst/>
                <a:uLnTx/>
                <a:uFillTx/>
                <a:latin typeface="Calibri" panose="020F0502020204030204"/>
                <a:ea typeface="+mn-ea"/>
                <a:cs typeface="+mn-cs"/>
              </a:rPr>
              <a:t>, und es wollte einfach nicht wieder aufhören ….</a:t>
            </a:r>
            <a:endParaRPr kumimoji="0" lang="de-DE"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feld 3"/>
          <p:cNvSpPr txBox="1"/>
          <p:nvPr/>
        </p:nvSpPr>
        <p:spPr>
          <a:xfrm>
            <a:off x="479376" y="5802942"/>
            <a:ext cx="207140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smtClean="0">
                <a:ln>
                  <a:noFill/>
                </a:ln>
                <a:solidFill>
                  <a:prstClr val="white"/>
                </a:solidFill>
                <a:effectLst/>
                <a:uLnTx/>
                <a:uFillTx/>
                <a:latin typeface="Calibri" panose="020F0502020204030204"/>
                <a:ea typeface="+mn-ea"/>
                <a:cs typeface="+mn-cs"/>
              </a:rPr>
              <a:t>St. </a:t>
            </a:r>
            <a:r>
              <a:rPr kumimoji="0" lang="de-DE" sz="4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Cècile</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hteck 4"/>
          <p:cNvSpPr/>
          <p:nvPr/>
        </p:nvSpPr>
        <p:spPr>
          <a:xfrm>
            <a:off x="335360" y="116632"/>
            <a:ext cx="6096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prstClr val="black"/>
                </a:solidFill>
                <a:effectLst/>
                <a:uLnTx/>
                <a:uFillTx/>
                <a:latin typeface="Calibri" panose="020F0502020204030204"/>
                <a:ea typeface="+mn-ea"/>
                <a:cs typeface="+mn-cs"/>
              </a:rPr>
              <a:t>19. </a:t>
            </a:r>
            <a:r>
              <a:rPr kumimoji="0" lang="de-DE" sz="3600" b="1" i="0" u="none" strike="noStrike" kern="1200" cap="none" spc="0" normalizeH="0" baseline="0" noProof="0" dirty="0">
                <a:ln>
                  <a:noFill/>
                </a:ln>
                <a:solidFill>
                  <a:prstClr val="black"/>
                </a:solidFill>
                <a:effectLst/>
                <a:uLnTx/>
                <a:uFillTx/>
                <a:latin typeface="Calibri" panose="020F0502020204030204"/>
                <a:ea typeface="+mn-ea"/>
                <a:cs typeface="+mn-cs"/>
              </a:rPr>
              <a:t>Tag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smtClean="0">
                <a:ln>
                  <a:noFill/>
                </a:ln>
                <a:solidFill>
                  <a:prstClr val="black"/>
                </a:solidFill>
                <a:effectLst/>
                <a:uLnTx/>
                <a:uFillTx/>
                <a:latin typeface="Calibri" panose="020F0502020204030204"/>
                <a:ea typeface="+mn-ea"/>
                <a:cs typeface="+mn-cs"/>
              </a:rPr>
              <a:t>St</a:t>
            </a: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 Cécile(25 km</a:t>
            </a:r>
            <a:r>
              <a:rPr kumimoji="0" lang="de-DE"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 Abtei von </a:t>
            </a:r>
            <a:r>
              <a:rPr kumimoji="0" lang="de-DE" sz="3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Orval</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24.5.2021 Pfingstmontag</a:t>
            </a: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1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1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2469907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91344" y="5661248"/>
            <a:ext cx="11305256" cy="830997"/>
          </a:xfrm>
          <a:prstGeom prst="rect">
            <a:avLst/>
          </a:prstGeom>
          <a:solidFill>
            <a:schemeClr val="accent6">
              <a:lumMod val="20000"/>
              <a:lumOff val="80000"/>
              <a:alpha val="5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so dass ich in </a:t>
            </a:r>
            <a:r>
              <a:rPr kumimoji="0" lang="de-DE"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Chassepierre</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erstmal in aller Ruhe ein großes Frühstück </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bestellt</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habe …. </a:t>
            </a:r>
            <a:b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de-D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ber geregnet hat es nach einer Stunde immer noch ….</a:t>
            </a:r>
            <a:endParaRPr kumimoji="0" lang="de-D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5231904" y="6165304"/>
            <a:ext cx="67027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Dörfer werden bei Regen nicht unbedingt schöner….</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606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23392" y="5949280"/>
            <a:ext cx="28773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Chassepierre</a:t>
            </a:r>
            <a:endParaRPr kumimoji="0" lang="de-DE"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381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r="10950"/>
          <a:stretch/>
        </p:blipFill>
        <p:spPr>
          <a:xfrm rot="5400000">
            <a:off x="2333475" y="3262536"/>
            <a:ext cx="3783221" cy="2386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l="2975" t="1985" r="10717"/>
          <a:stretch/>
        </p:blipFill>
        <p:spPr>
          <a:xfrm rot="5400000">
            <a:off x="4927346" y="3273009"/>
            <a:ext cx="3783222" cy="2413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4430194" y="6371337"/>
            <a:ext cx="50249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Friedhof an der (geschlossenen) Kirche</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uppieren 7"/>
          <p:cNvGrpSpPr/>
          <p:nvPr/>
        </p:nvGrpSpPr>
        <p:grpSpPr>
          <a:xfrm>
            <a:off x="262069" y="2879396"/>
            <a:ext cx="2412297" cy="3760815"/>
            <a:chOff x="262069" y="2879396"/>
            <a:chExt cx="2412297" cy="3760815"/>
          </a:xfrm>
        </p:grpSpPr>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t="10372" r="21509"/>
            <a:stretch/>
          </p:blipFill>
          <p:spPr>
            <a:xfrm rot="5400000">
              <a:off x="-412190" y="3553656"/>
              <a:ext cx="3760815" cy="2412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feld 6"/>
            <p:cNvSpPr txBox="1"/>
            <p:nvPr/>
          </p:nvSpPr>
          <p:spPr>
            <a:xfrm>
              <a:off x="262069" y="6175557"/>
              <a:ext cx="14154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Am Portal</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6792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750"/>
                                        <p:tgtEl>
                                          <p:spTgt spid="3"/>
                                        </p:tgtEl>
                                      </p:cBhvr>
                                    </p:animEffect>
                                  </p:childTnLst>
                                </p:cTn>
                              </p:par>
                              <p:par>
                                <p:cTn id="13" presetID="53" presetClass="entr" presetSubtype="16"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 calcmode="lin" valueType="num">
                                      <p:cBhvr>
                                        <p:cTn id="15" dur="1750" fill="hold"/>
                                        <p:tgtEl>
                                          <p:spTgt spid="4"/>
                                        </p:tgtEl>
                                        <p:attrNameLst>
                                          <p:attrName>ppt_w</p:attrName>
                                        </p:attrNameLst>
                                      </p:cBhvr>
                                      <p:tavLst>
                                        <p:tav tm="0">
                                          <p:val>
                                            <p:fltVal val="0"/>
                                          </p:val>
                                        </p:tav>
                                        <p:tav tm="100000">
                                          <p:val>
                                            <p:strVal val="#ppt_w"/>
                                          </p:val>
                                        </p:tav>
                                      </p:tavLst>
                                    </p:anim>
                                    <p:anim calcmode="lin" valueType="num">
                                      <p:cBhvr>
                                        <p:cTn id="16" dur="1750" fill="hold"/>
                                        <p:tgtEl>
                                          <p:spTgt spid="4"/>
                                        </p:tgtEl>
                                        <p:attrNameLst>
                                          <p:attrName>ppt_h</p:attrName>
                                        </p:attrNameLst>
                                      </p:cBhvr>
                                      <p:tavLst>
                                        <p:tav tm="0">
                                          <p:val>
                                            <p:fltVal val="0"/>
                                          </p:val>
                                        </p:tav>
                                        <p:tav tm="100000">
                                          <p:val>
                                            <p:strVal val="#ppt_h"/>
                                          </p:val>
                                        </p:tav>
                                      </p:tavLst>
                                    </p:anim>
                                    <p:animEffect transition="in" filter="fade">
                                      <p:cBhvr>
                                        <p:cTn id="17" dur="1750"/>
                                        <p:tgtEl>
                                          <p:spTgt spid="4"/>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7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250"/>
                                        <p:tgtEl>
                                          <p:spTgt spid="8"/>
                                        </p:tgtEl>
                                      </p:cBhvr>
                                    </p:animEffect>
                                    <p:set>
                                      <p:cBhvr>
                                        <p:cTn id="25" dur="1" fill="hold">
                                          <p:stCondLst>
                                            <p:cond delay="124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250"/>
                                        <p:tgtEl>
                                          <p:spTgt spid="3"/>
                                        </p:tgtEl>
                                      </p:cBhvr>
                                    </p:animEffect>
                                    <p:set>
                                      <p:cBhvr>
                                        <p:cTn id="28" dur="1" fill="hold">
                                          <p:stCondLst>
                                            <p:cond delay="1249"/>
                                          </p:stCondLst>
                                        </p:cTn>
                                        <p:tgtEl>
                                          <p:spTgt spid="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250"/>
                                        <p:tgtEl>
                                          <p:spTgt spid="4"/>
                                        </p:tgtEl>
                                      </p:cBhvr>
                                    </p:animEffect>
                                    <p:set>
                                      <p:cBhvr>
                                        <p:cTn id="31" dur="1" fill="hold">
                                          <p:stCondLst>
                                            <p:cond delay="1249"/>
                                          </p:stCondLst>
                                        </p:cTn>
                                        <p:tgtEl>
                                          <p:spTgt spid="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250"/>
                                        <p:tgtEl>
                                          <p:spTgt spid="5"/>
                                        </p:tgtEl>
                                      </p:cBhvr>
                                    </p:animEffect>
                                    <p:set>
                                      <p:cBhvr>
                                        <p:cTn id="34" dur="1" fill="hold">
                                          <p:stCondLst>
                                            <p:cond delay="1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856782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8177664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19336" y="166567"/>
            <a:ext cx="4824536" cy="6524863"/>
          </a:xfrm>
          <a:prstGeom prst="rect">
            <a:avLst/>
          </a:prstGeom>
          <a:solidFill>
            <a:schemeClr val="accent6">
              <a:lumMod val="20000"/>
              <a:lumOff val="80000"/>
            </a:schemeClr>
          </a:solidFill>
          <a:ln w="1905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smtClean="0">
                <a:ln>
                  <a:noFill/>
                </a:ln>
                <a:solidFill>
                  <a:prstClr val="black"/>
                </a:solidFill>
                <a:effectLst/>
                <a:uLnTx/>
                <a:uFillTx/>
                <a:latin typeface="Calibri" panose="020F0502020204030204"/>
                <a:ea typeface="+mn-ea"/>
                <a:cs typeface="+mn-cs"/>
              </a:rPr>
              <a:t>VICINALE </a:t>
            </a:r>
            <a:r>
              <a:rPr kumimoji="0" lang="de-DE" sz="2200" b="1" i="0" u="none" strike="noStrike" kern="1200" cap="none" spc="0" normalizeH="0" baseline="0" noProof="0" dirty="0">
                <a:ln>
                  <a:noFill/>
                </a:ln>
                <a:solidFill>
                  <a:prstClr val="black"/>
                </a:solidFill>
                <a:effectLst/>
                <a:uLnTx/>
                <a:uFillTx/>
                <a:latin typeface="Calibri" panose="020F0502020204030204"/>
                <a:ea typeface="+mn-ea"/>
                <a:cs typeface="+mn-cs"/>
              </a:rPr>
              <a:t>Nr-163  </a:t>
            </a:r>
            <a:endParaRPr kumimoji="0" lang="de-DE" sz="22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Von </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1921 bis 1940 verband </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eine </a:t>
            </a:r>
            <a:r>
              <a:rPr kumimoji="0" lang="de-DE"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Schnmalspurbahn</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Sainte</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Cécile mit </a:t>
            </a:r>
            <a:r>
              <a:rPr kumimoji="0" lang="de-DE" sz="2200" b="0" i="0" u="none" strike="noStrike" kern="1200" cap="none" spc="0" normalizeH="0" baseline="0" noProof="0" dirty="0" err="1">
                <a:ln>
                  <a:noFill/>
                </a:ln>
                <a:solidFill>
                  <a:prstClr val="black"/>
                </a:solidFill>
                <a:effectLst/>
                <a:uLnTx/>
                <a:uFillTx/>
                <a:latin typeface="Calibri" panose="020F0502020204030204"/>
                <a:ea typeface="+mn-ea"/>
                <a:cs typeface="+mn-cs"/>
              </a:rPr>
              <a:t>Marbehan</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Der </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Bau der 30,4 km langen Strecke dauerte zwölf Jahre und kostete 55.000 </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Die </a:t>
            </a:r>
            <a:r>
              <a:rPr kumimoji="0" lang="de-DE"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Vicinale</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wurde </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hauptsächlich genutzt, um Holz zu den </a:t>
            </a:r>
            <a:r>
              <a:rPr kumimoji="0" lang="de-DE" sz="2200" b="0" i="0" u="none" strike="noStrike" kern="1200" cap="none" spc="0" normalizeH="0" baseline="0" noProof="0" dirty="0" err="1">
                <a:ln>
                  <a:noFill/>
                </a:ln>
                <a:solidFill>
                  <a:prstClr val="black"/>
                </a:solidFill>
                <a:effectLst/>
                <a:uLnTx/>
                <a:uFillTx/>
                <a:latin typeface="Calibri" panose="020F0502020204030204"/>
                <a:ea typeface="+mn-ea"/>
                <a:cs typeface="+mn-cs"/>
              </a:rPr>
              <a:t>Lambiotte</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-Werken in </a:t>
            </a:r>
            <a:r>
              <a:rPr kumimoji="0" lang="de-DE" sz="2200" b="0" i="0" u="none" strike="noStrike" kern="1200" cap="none" spc="0" normalizeH="0" baseline="0" noProof="0" dirty="0" err="1">
                <a:ln>
                  <a:noFill/>
                </a:ln>
                <a:solidFill>
                  <a:prstClr val="black"/>
                </a:solidFill>
                <a:effectLst/>
                <a:uLnTx/>
                <a:uFillTx/>
                <a:latin typeface="Calibri" panose="020F0502020204030204"/>
                <a:ea typeface="+mn-ea"/>
                <a:cs typeface="+mn-cs"/>
              </a:rPr>
              <a:t>Marbehan</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 zu transportieren, Post zu verschicken und Passagiere zu befördern. Nach der Zerstörung der Brücke von </a:t>
            </a:r>
            <a:r>
              <a:rPr kumimoji="0" lang="de-DE" sz="2200" b="0" i="0" u="none" strike="noStrike" kern="1200" cap="none" spc="0" normalizeH="0" baseline="0" noProof="0" dirty="0" err="1">
                <a:ln>
                  <a:noFill/>
                </a:ln>
                <a:solidFill>
                  <a:prstClr val="black"/>
                </a:solidFill>
                <a:effectLst/>
                <a:uLnTx/>
                <a:uFillTx/>
                <a:latin typeface="Calibri" panose="020F0502020204030204"/>
                <a:ea typeface="+mn-ea"/>
                <a:cs typeface="+mn-cs"/>
              </a:rPr>
              <a:t>Breux</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 zu Beginn des Zweiten Weltkriegs wurde die Strecke endgültig eingestellt. </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An einem der Wagen des Zuges war ein Briefkasten angebracht, in den an den Haltestellen Briefe eingeworfen werden konnten:  im Laufe des Tages wurde der Briefkasten dann geleert - die schnellste </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ethode, Briefe zu verschicken!</a:t>
            </a:r>
            <a:endPar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901" y="2708920"/>
            <a:ext cx="5660005" cy="3835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338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352" y="164295"/>
            <a:ext cx="6336704" cy="6480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3352" y="2036502"/>
            <a:ext cx="6336704" cy="4608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472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750"/>
                                        <p:tgtEl>
                                          <p:spTgt spid="5"/>
                                        </p:tgtEl>
                                      </p:cBhvr>
                                    </p:animEffect>
                                  </p:childTnLst>
                                </p:cTn>
                              </p:par>
                              <p:par>
                                <p:cTn id="13" presetID="10" presetClass="exit" presetSubtype="0" fill="hold" nodeType="withEffect">
                                  <p:stCondLst>
                                    <p:cond delay="250"/>
                                  </p:stCondLst>
                                  <p:childTnLst>
                                    <p:animEffect transition="out" filter="fade">
                                      <p:cBhvr>
                                        <p:cTn id="14" dur="1150"/>
                                        <p:tgtEl>
                                          <p:spTgt spid="3"/>
                                        </p:tgtEl>
                                      </p:cBhvr>
                                    </p:animEffect>
                                    <p:set>
                                      <p:cBhvr>
                                        <p:cTn id="15" dur="1" fill="hold">
                                          <p:stCondLst>
                                            <p:cond delay="11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19336" y="4653136"/>
            <a:ext cx="10441160" cy="1938992"/>
          </a:xfrm>
          <a:prstGeom prst="rect">
            <a:avLst/>
          </a:prstGeom>
          <a:solidFill>
            <a:schemeClr val="accent6">
              <a:lumMod val="20000"/>
              <a:lumOff val="80000"/>
              <a:alpha val="6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Wir befinden uns im </a:t>
            </a:r>
            <a:r>
              <a:rPr kumimoji="0" lang="de-DE" sz="2000" b="0" i="1" u="none" strike="noStrike" kern="1200" cap="none" spc="0" normalizeH="0" baseline="0" noProof="0" dirty="0" err="1" smtClean="0">
                <a:ln>
                  <a:noFill/>
                </a:ln>
                <a:solidFill>
                  <a:prstClr val="black"/>
                </a:solidFill>
                <a:effectLst/>
                <a:uLnTx/>
                <a:uFillTx/>
                <a:latin typeface="Calibri" panose="020F0502020204030204"/>
                <a:ea typeface="+mn-ea"/>
                <a:cs typeface="+mn-cs"/>
              </a:rPr>
              <a:t>Lockdown</a:t>
            </a: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 Der Grenzübertritt nach Frankreich ist verboten….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Aber ich musste doch einfach sehen, wie es so einem französischen Ort direkt an der belgischen Grenze geht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 und war schon ziemlich erstaunt, dass der Platz voller belgischer Autos war: alles Anwohner, die in Belgien arbeiten und in Williers wohnen. Jetzt, im 2. </a:t>
            </a:r>
            <a:r>
              <a:rPr kumimoji="0" lang="de-DE" sz="2000" b="0" i="1" u="none" strike="noStrike" kern="1200" cap="none" spc="0" normalizeH="0" baseline="0" noProof="0" dirty="0" err="1" smtClean="0">
                <a:ln>
                  <a:noFill/>
                </a:ln>
                <a:solidFill>
                  <a:prstClr val="black"/>
                </a:solidFill>
                <a:effectLst/>
                <a:uLnTx/>
                <a:uFillTx/>
                <a:latin typeface="Calibri" panose="020F0502020204030204"/>
                <a:ea typeface="+mn-ea"/>
                <a:cs typeface="+mn-cs"/>
              </a:rPr>
              <a:t>Lockdown</a:t>
            </a: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 macht wenigstens das keine Probleme mehr …</a:t>
            </a:r>
            <a:endParaRPr kumimoji="0" lang="de-DE"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feld 3"/>
          <p:cNvSpPr txBox="1"/>
          <p:nvPr/>
        </p:nvSpPr>
        <p:spPr>
          <a:xfrm>
            <a:off x="551384" y="332656"/>
            <a:ext cx="15810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smtClean="0">
                <a:ln>
                  <a:noFill/>
                </a:ln>
                <a:solidFill>
                  <a:prstClr val="white"/>
                </a:solidFill>
                <a:effectLst/>
                <a:uLnTx/>
                <a:uFillTx/>
                <a:latin typeface="Calibri" panose="020F0502020204030204"/>
                <a:ea typeface="+mn-ea"/>
                <a:cs typeface="+mn-cs"/>
              </a:rPr>
              <a:t>Williers</a:t>
            </a:r>
            <a:endParaRPr kumimoji="0" lang="de-DE"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3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10802" y="15632"/>
            <a:ext cx="12181198" cy="684236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5375920" y="5949280"/>
            <a:ext cx="66309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La </a:t>
            </a:r>
            <a:r>
              <a:rPr kumimoji="0" lang="de-DE"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Mairie</a:t>
            </a: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 ich bin eben in Frankreich !</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80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l="-390" b="-471"/>
          <a:stretch/>
        </p:blipFill>
        <p:spPr>
          <a:xfrm>
            <a:off x="-96688" y="0"/>
            <a:ext cx="12288688" cy="6957392"/>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9336" y="1988840"/>
            <a:ext cx="6039381" cy="4457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335360" y="5661248"/>
            <a:ext cx="359226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white"/>
                </a:solidFill>
                <a:effectLst/>
                <a:uLnTx/>
                <a:uFillTx/>
                <a:latin typeface="Calibri" panose="020F0502020204030204"/>
                <a:ea typeface="+mn-ea"/>
                <a:cs typeface="+mn-cs"/>
              </a:rPr>
              <a:t>Wiesenschaumkraut</a:t>
            </a:r>
            <a:endParaRPr kumimoji="0" lang="de-D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95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191344" y="5085184"/>
            <a:ext cx="8424936" cy="1446550"/>
          </a:xfrm>
          <a:prstGeom prst="rect">
            <a:avLst/>
          </a:prstGeom>
          <a:solidFill>
            <a:schemeClr val="accent6">
              <a:lumMod val="20000"/>
              <a:lumOff val="80000"/>
              <a:alpha val="8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Ich folge dem </a:t>
            </a:r>
            <a:r>
              <a:rPr kumimoji="0" lang="de-DE"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Ruisseau</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de la </a:t>
            </a:r>
            <a:r>
              <a:rPr kumimoji="0" lang="de-DE" sz="2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Palle</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 der belgisch-französischen Grenze: der GR weiß nichts von </a:t>
            </a:r>
            <a:r>
              <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orona und verläuft auf der verbotenen französischen Seite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Übrigens: Bach ??? ziemlich breit für einen Bach….</a:t>
            </a:r>
            <a:endPar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8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1679690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209096" cy="6848593"/>
          </a:xfrm>
          <a:prstGeom prst="rect">
            <a:avLst/>
          </a:prstGeom>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l="4845" t="9101" r="3087" b="17575"/>
          <a:stretch/>
        </p:blipFill>
        <p:spPr>
          <a:xfrm>
            <a:off x="5302016" y="3424296"/>
            <a:ext cx="6548936" cy="2929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p:cNvSpPr txBox="1"/>
          <p:nvPr/>
        </p:nvSpPr>
        <p:spPr>
          <a:xfrm>
            <a:off x="191344" y="4502283"/>
            <a:ext cx="475252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smtClean="0">
                <a:ln>
                  <a:noFill/>
                </a:ln>
                <a:solidFill>
                  <a:prstClr val="white"/>
                </a:solidFill>
                <a:effectLst/>
                <a:uLnTx/>
                <a:uFillTx/>
                <a:latin typeface="Calibri" panose="020F0502020204030204"/>
                <a:ea typeface="+mn-ea"/>
                <a:cs typeface="+mn-cs"/>
              </a:rPr>
              <a:t>Man kann sich kaum vorstellen, dass </a:t>
            </a:r>
            <a:r>
              <a:rPr kumimoji="0" lang="de-DE" sz="2200" b="0" i="0" u="none" strike="noStrike" kern="1200" cap="none" spc="0" normalizeH="0" baseline="0" noProof="0" dirty="0">
                <a:ln>
                  <a:noFill/>
                </a:ln>
                <a:solidFill>
                  <a:prstClr val="white"/>
                </a:solidFill>
                <a:effectLst/>
                <a:uLnTx/>
                <a:uFillTx/>
                <a:latin typeface="Calibri" panose="020F0502020204030204"/>
                <a:ea typeface="+mn-ea"/>
                <a:cs typeface="+mn-cs"/>
              </a:rPr>
              <a:t>die Abtei </a:t>
            </a:r>
            <a:r>
              <a:rPr kumimoji="0" lang="de-DE" sz="2200" b="0" i="0" u="none" strike="noStrike" kern="1200" cap="none" spc="0" normalizeH="0" baseline="0" noProof="0" dirty="0" err="1">
                <a:ln>
                  <a:noFill/>
                </a:ln>
                <a:solidFill>
                  <a:prstClr val="white"/>
                </a:solidFill>
                <a:effectLst/>
                <a:uLnTx/>
                <a:uFillTx/>
                <a:latin typeface="Calibri" panose="020F0502020204030204"/>
                <a:ea typeface="+mn-ea"/>
                <a:cs typeface="+mn-cs"/>
              </a:rPr>
              <a:t>Orval</a:t>
            </a:r>
            <a:r>
              <a:rPr kumimoji="0" lang="de-DE" sz="2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200" b="0" i="0" u="none" strike="noStrike" kern="1200" cap="none" spc="0" normalizeH="0" baseline="0" noProof="0" dirty="0" smtClean="0">
                <a:ln>
                  <a:noFill/>
                </a:ln>
                <a:solidFill>
                  <a:prstClr val="white"/>
                </a:solidFill>
                <a:effectLst/>
                <a:uLnTx/>
                <a:uFillTx/>
                <a:latin typeface="Calibri" panose="020F0502020204030204"/>
                <a:ea typeface="+mn-ea"/>
                <a:cs typeface="+mn-cs"/>
              </a:rPr>
              <a:t>hier im 18. Jahrhundert eine große Eisenhütte betrieben und Gusseisen bis nach Lothringen geliefert hat –Rohstoffe gab es hier ja im Überfluss: Wasser, Eisen und Holz!</a:t>
            </a:r>
            <a:endParaRPr kumimoji="0" lang="de-DE"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75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31" y="0"/>
            <a:ext cx="12192000" cy="6848593"/>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l="-5285" t="-2687" r="4125" b="70"/>
          <a:stretch/>
        </p:blipFill>
        <p:spPr>
          <a:xfrm>
            <a:off x="-816768" y="-125221"/>
            <a:ext cx="9649072" cy="54984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t="-1009" r="-3028"/>
          <a:stretch/>
        </p:blipFill>
        <p:spPr>
          <a:xfrm rot="5400000">
            <a:off x="6073651" y="1710425"/>
            <a:ext cx="6741442" cy="38164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0478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8231560" y="5517232"/>
            <a:ext cx="39604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Bald bin ich in </a:t>
            </a:r>
            <a:r>
              <a:rPr kumimoji="0" lang="de-DE"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Orval</a:t>
            </a: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 jetzt endlich hört der Regen auf !</a:t>
            </a:r>
            <a:endPar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4918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6994028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18878293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4" name="Textfeld 3"/>
          <p:cNvSpPr txBox="1"/>
          <p:nvPr/>
        </p:nvSpPr>
        <p:spPr>
          <a:xfrm>
            <a:off x="263352" y="5805264"/>
            <a:ext cx="37232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smtClean="0">
                <a:ln>
                  <a:noFill/>
                </a:ln>
                <a:solidFill>
                  <a:prstClr val="white"/>
                </a:solidFill>
                <a:effectLst/>
                <a:uLnTx/>
                <a:uFillTx/>
                <a:latin typeface="Calibri" panose="020F0502020204030204"/>
                <a:ea typeface="+mn-ea"/>
                <a:cs typeface="+mn-cs"/>
              </a:rPr>
              <a:t>Abtei von </a:t>
            </a:r>
            <a:r>
              <a:rPr kumimoji="0" lang="de-DE" sz="4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Orval</a:t>
            </a:r>
            <a:endParaRPr kumimoji="0" lang="de-DE"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406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
        <p:nvSpPr>
          <p:cNvPr id="3" name="Textfeld 2"/>
          <p:cNvSpPr txBox="1"/>
          <p:nvPr/>
        </p:nvSpPr>
        <p:spPr>
          <a:xfrm>
            <a:off x="5934252" y="5445224"/>
            <a:ext cx="62646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Die Abtei im 18. </a:t>
            </a:r>
            <a:r>
              <a:rPr kumimoji="0" lang="de-DE"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Jahrundert</a:t>
            </a: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b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im Vordergrund der romanische Teil,</a:t>
            </a:r>
            <a:b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br>
            <a:r>
              <a:rPr kumimoji="0" lang="de-DE" sz="2400" b="0" i="0" u="none" strike="noStrike" kern="1200" cap="none" spc="0" normalizeH="0" baseline="0" noProof="0" dirty="0" smtClean="0">
                <a:ln>
                  <a:noFill/>
                </a:ln>
                <a:solidFill>
                  <a:prstClr val="white"/>
                </a:solidFill>
                <a:effectLst/>
                <a:uLnTx/>
                <a:uFillTx/>
                <a:latin typeface="Calibri" panose="020F0502020204030204"/>
                <a:ea typeface="+mn-ea"/>
                <a:cs typeface="+mn-cs"/>
              </a:rPr>
              <a:t>dahinter der barocke Neubau mit Barockgarten</a:t>
            </a:r>
          </a:p>
        </p:txBody>
      </p:sp>
    </p:spTree>
    <p:extLst>
      <p:ext uri="{BB962C8B-B14F-4D97-AF65-F5344CB8AC3E}">
        <p14:creationId xmlns:p14="http://schemas.microsoft.com/office/powerpoint/2010/main" val="36202534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hteck 1"/>
          <p:cNvSpPr/>
          <p:nvPr/>
        </p:nvSpPr>
        <p:spPr>
          <a:xfrm>
            <a:off x="3719736" y="116632"/>
            <a:ext cx="8280920" cy="6554358"/>
          </a:xfrm>
          <a:prstGeom prst="rect">
            <a:avLst/>
          </a:prstGeom>
          <a:solidFill>
            <a:schemeClr val="accent6">
              <a:lumMod val="20000"/>
              <a:lumOff val="80000"/>
              <a:alpha val="75000"/>
            </a:schemeClr>
          </a:solidFill>
          <a:ln w="22225">
            <a:solidFill>
              <a:schemeClr val="tx1"/>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9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Die Abtei von </a:t>
            </a:r>
            <a:r>
              <a:rPr kumimoji="0" lang="de-DE" sz="1900" b="1"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Orval</a:t>
            </a:r>
            <a:endParaRPr kumimoji="0" lang="de-DE" sz="19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1070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wurde ein erstes Kloster von süditalienischen Mönchen im Tal von </a:t>
            </a:r>
            <a:r>
              <a:rPr kumimoji="0" lang="de-DE" sz="1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Orval</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gegründet, 1132 entstand die Zisterzienserabtei als Tochterkloster von </a:t>
            </a:r>
            <a:r>
              <a:rPr kumimoji="0" lang="de-DE" sz="1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Trois</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Fontaines/ Champagne. Im Laufe des Mittelalters war die Abtei eines unter vielen Klöstern der Region. Im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15</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Und 16. Jahrhunderts brachten die Kriege zwischen Frankreich und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Burgund und danach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zwischen Frankreich und Spanien in der ganzen Region von Luxemburg Tod und Zerstörung, und </a:t>
            </a:r>
            <a:r>
              <a:rPr kumimoji="0" lang="de-DE" sz="1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Orval</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wurde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auch nicht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verschont. Jedoch genehmigte in dieser Zeit Kaiser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Karl V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den Bau einer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Schmiede,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 so konnte die dringende Reparatur des Kirchenschiffes durchgeführt werden (1533). Durch zwei herausragende Äbte im 17. Jahrhundert wurde </a:t>
            </a:r>
            <a:r>
              <a:rPr kumimoji="0" lang="de-DE" sz="1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Orval</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darüber hinaus zu einem Reformkloster mit erheblichem Zulauf an Mönchen und Novizen.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Die Schmiede und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die Eisenhütten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brachten dem Kloster im 17. Jahrhundert Reichtum, so dass im 18.Jh ein barocker Neubau mit großem Barockgarten teilweise neben, teilweise an Stelle der alten Gebäude entstand. Während des Ersten Koalitionskrieges (Preußen, Österreich und kleinere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deutsche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Staaten gegen Frankreich zum Erhalt der Monarchie) wurde </a:t>
            </a:r>
            <a:r>
              <a:rPr kumimoji="0" lang="de-DE" sz="1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Orval</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1793 von französischen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Truppen geplündert</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niedergebrannt und von den Mönchen verlassen. Nach der Annexion durch Frankreich 1797 wurden der Land- und Forstbesitz, die Bauten</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die Bergwerke und die Dörfer der Abtei privatisiert und die Abtei als Steinbruch genutzt. </a:t>
            </a:r>
            <a:endPar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5081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7215051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hteck 1"/>
          <p:cNvSpPr/>
          <p:nvPr/>
        </p:nvSpPr>
        <p:spPr>
          <a:xfrm>
            <a:off x="3719736" y="116632"/>
            <a:ext cx="8280920" cy="5928674"/>
          </a:xfrm>
          <a:prstGeom prst="rect">
            <a:avLst/>
          </a:prstGeom>
          <a:solidFill>
            <a:schemeClr val="accent6">
              <a:lumMod val="20000"/>
              <a:lumOff val="80000"/>
              <a:alpha val="75000"/>
            </a:schemeClr>
          </a:solidFill>
          <a:ln w="19050">
            <a:solidFill>
              <a:schemeClr val="tx1"/>
            </a:solidFill>
          </a:ln>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Eine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Wiederbelebung erfuhr die Abtei im 20. Jahrhundert durch Trappisten aus dem Kloster Sept-Fonts.  1926 wurde der in Gent geborenen Zisterzienser Albert van der </a:t>
            </a:r>
            <a:r>
              <a:rPr kumimoji="0" lang="de-DE" sz="19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Cruyssen</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der spätere Abt Albert, aus der Grande Trappe beauftragt, das Kloster wieder aufzubauen.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Architekt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wurde sein Freund und Wegbegleiter Henry </a:t>
            </a:r>
            <a:r>
              <a:rPr kumimoji="0" lang="de-DE" sz="1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Vaes</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Vor seinem Eintritt in den Zisterzienserorden war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Albert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van der </a:t>
            </a:r>
            <a:r>
              <a:rPr kumimoji="0" lang="de-DE" sz="1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Cruissen</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als Bauunternehmer u.a. für die belgischen Pavillons der Weltausstellungen  1902-1910 verantwortlich, nahm dann als Freiwilliger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(mit 40 Jahren!) und als zuletzt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hochdekorierter Offizier einer Pioniereinheit am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1.Wk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teil, bevor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er 1919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mit 46 Jahren in den Zisterzienserorden eintrat. Der Wideraufbau erfolgte vor allem mit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privaten </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 teilweise öffentlichen Spenden. Wiederaufgebaut wurde auf den Kellern des barocken Neubaus aus dem 18. Jahrhundert, allerdings in einfacherer Bauweise. Die Ruinen des zerstörten mittelalterlichen Klosters blieben erhalten. 1939 erhielt die Kirche den Rang einer </a:t>
            </a:r>
            <a:r>
              <a:rPr kumimoji="0" lang="de-DE" sz="1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Basilica</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minor. Kirchweihe erfolgte erst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1948.</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Geschichte der Abtei: </a:t>
            </a:r>
            <a:b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https</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www.orval.be/de/page/462-eine-lange-geschichte</a:t>
            </a:r>
            <a:endPar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Vita von Abt Albert: </a:t>
            </a:r>
            <a:b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a:t>
            </a:r>
            <a:r>
              <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a:t>
            </a:r>
            <a:r>
              <a:rPr kumimoji="0" lang="de-DE" sz="19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www.1914-1918.be/soldat_cruyssen.php</a:t>
            </a:r>
            <a:endParaRPr kumimoji="0" lang="de-DE"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40447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4849"/>
            </a:gs>
            <a:gs pos="23594">
              <a:srgbClr val="AD6F78"/>
            </a:gs>
            <a:gs pos="78000">
              <a:srgbClr val="D8A0A7"/>
            </a:gs>
            <a:gs pos="100000">
              <a:srgbClr val="986768"/>
            </a:gs>
          </a:gsLst>
          <a:lin ang="10800000" scaled="1"/>
          <a:tileRect/>
        </a:gra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t="2183"/>
          <a:stretch/>
        </p:blipFill>
        <p:spPr>
          <a:xfrm>
            <a:off x="0" y="620688"/>
            <a:ext cx="12192000" cy="6237312"/>
          </a:xfrm>
          <a:prstGeom prst="rect">
            <a:avLst/>
          </a:prstGeom>
        </p:spPr>
      </p:pic>
      <p:sp>
        <p:nvSpPr>
          <p:cNvPr id="3" name="Textfeld 2"/>
          <p:cNvSpPr txBox="1"/>
          <p:nvPr/>
        </p:nvSpPr>
        <p:spPr>
          <a:xfrm>
            <a:off x="2927648" y="69798"/>
            <a:ext cx="62397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smtClean="0">
                <a:ln>
                  <a:noFill/>
                </a:ln>
                <a:solidFill>
                  <a:prstClr val="white"/>
                </a:solidFill>
                <a:effectLst/>
                <a:uLnTx/>
                <a:uFillTx/>
                <a:latin typeface="Calibri" panose="020F0502020204030204"/>
                <a:ea typeface="+mn-ea"/>
                <a:cs typeface="+mn-cs"/>
              </a:rPr>
              <a:t>Geschichte des Tales und der Abtei </a:t>
            </a:r>
            <a:r>
              <a:rPr kumimoji="0" lang="de-DE" sz="2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Orval</a:t>
            </a:r>
            <a:endParaRPr kumimoji="0" lang="de-DE"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4033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59496" y="260648"/>
            <a:ext cx="8856984" cy="629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63785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33661956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23054022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895731" y="1686576"/>
            <a:ext cx="5992802"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013009" y="1609017"/>
            <a:ext cx="6153122"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6934858" y="1880828"/>
            <a:ext cx="5760640" cy="3672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93167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543474" y="1890137"/>
            <a:ext cx="6024932"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8136" y="1580127"/>
            <a:ext cx="6021287" cy="338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p:cNvSpPr txBox="1"/>
          <p:nvPr/>
        </p:nvSpPr>
        <p:spPr>
          <a:xfrm>
            <a:off x="7608168" y="620688"/>
            <a:ext cx="4432547" cy="6001643"/>
          </a:xfrm>
          <a:prstGeom prst="rect">
            <a:avLst/>
          </a:prstGeom>
          <a:noFill/>
          <a:ln w="15875">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Das runde Becken der </a:t>
            </a:r>
            <a:r>
              <a:rPr kumimoji="0" lang="de-DE" sz="1600" b="1" i="0" u="none" strike="noStrike" kern="1200" cap="none" spc="0" normalizeH="0" baseline="0" noProof="0" dirty="0">
                <a:ln>
                  <a:noFill/>
                </a:ln>
                <a:solidFill>
                  <a:prstClr val="black"/>
                </a:solidFill>
                <a:effectLst/>
                <a:uLnTx/>
                <a:uFillTx/>
                <a:latin typeface="Calibri" panose="020F0502020204030204"/>
                <a:ea typeface="+mn-ea"/>
                <a:cs typeface="+mn-cs"/>
              </a:rPr>
              <a:t>'Fontaine Mathilde</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wird von der Quelle von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Orval</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gespeist. Sein Wasser versorgt das Kloster und wird zur Herstellung von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Bier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und Käse verwendet. Die Legende schreibt den Ursprung der Abtei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Orval</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einer Geste der Dankbarkeit der Gräfin Mathilde von Toskana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(1046-1115</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zu, der Witwe von Godefroy-le-</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Bossu</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Herzog von Niederlothringen und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Tante des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berühmten Godefroy de Bouillon.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Eines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Tages,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bei der Jagd in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den Wäldern der Grafschaft </a:t>
            </a:r>
            <a:r>
              <a:rPr kumimoji="0" lang="de-DE"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Chiny</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hielt Mathilde an einem Brunnen in einem Tal an. Als sie ihren Durst löschen wollte, ließ sie versehentlich ihren Ehering fallen. Die Geschichte besagt, dass sie daraufhin in einer nahegelegenen Kapelle zu Gott betete und eine Forelle auf der Wasseroberfläche erschien, die den kostbaren Ring in ihrem Maul trug. Mathilde hätte daraufhin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gerufen: "Wahrlich</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dies ist ein goldenes Tal!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Aurea</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Vallis</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 Der Überlieferung nach gab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sie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den Mönchen, die erst vor kurzem von Graf Arnould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von </a:t>
            </a:r>
            <a:r>
              <a:rPr kumimoji="0" lang="de-DE"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Chiny</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gerufen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worden waren, eine große Summe, damit sie eine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„große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Kirche" bauten. Seit 1070 hatte er die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„Wüste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von </a:t>
            </a:r>
            <a:r>
              <a:rPr kumimoji="0" lang="de-DE" sz="1600" b="0" i="0" u="none" strike="noStrike" kern="1200" cap="none" spc="0" normalizeH="0" baseline="0" noProof="0" dirty="0" err="1">
                <a:ln>
                  <a:noFill/>
                </a:ln>
                <a:solidFill>
                  <a:prstClr val="black"/>
                </a:solidFill>
                <a:effectLst/>
                <a:uLnTx/>
                <a:uFillTx/>
                <a:latin typeface="Calibri" panose="020F0502020204030204"/>
                <a:ea typeface="+mn-ea"/>
                <a:cs typeface="+mn-cs"/>
              </a:rPr>
              <a:t>Orval</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 an einige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Benediktiner </a:t>
            </a: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aus Kalabrien </a:t>
            </a:r>
            <a:r>
              <a:rPr kumimoji="0" lang="de-DE"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abgetreten.</a:t>
            </a:r>
            <a:endPar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31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00401" y="992396"/>
            <a:ext cx="6225125" cy="4809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171566" y="1681026"/>
            <a:ext cx="6153123"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9192344" y="4172495"/>
            <a:ext cx="25202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Basis einer bearbeiteten Säule mit einem bärtigen Kopf, 12.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Jh</a:t>
            </a: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Ohne Zweifel hat ein Steinmetz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im Rahmen des Umbaus der ursprünglichen Kirche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das Gesicht gemeißelt  </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359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7388" y="3429000"/>
            <a:ext cx="5508612" cy="3155018"/>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400" y="116632"/>
            <a:ext cx="5400600" cy="3033671"/>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752577" y="964111"/>
            <a:ext cx="5367365" cy="3672408"/>
          </a:xfrm>
          <a:prstGeom prst="rect">
            <a:avLst/>
          </a:prstGeom>
          <a:ln>
            <a:noFill/>
          </a:ln>
          <a:effectLst>
            <a:outerShdw blurRad="292100" dist="139700" dir="2700000" algn="tl" rotWithShape="0">
              <a:srgbClr val="333333">
                <a:alpha val="65000"/>
              </a:srgbClr>
            </a:outerShdw>
          </a:effectLst>
        </p:spPr>
      </p:pic>
      <p:sp>
        <p:nvSpPr>
          <p:cNvPr id="2" name="Textfeld 1"/>
          <p:cNvSpPr txBox="1"/>
          <p:nvPr/>
        </p:nvSpPr>
        <p:spPr>
          <a:xfrm>
            <a:off x="6888088" y="5660688"/>
            <a:ext cx="51845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Rekonstuktion</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der pharmazeutischen Offizin,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so wie sie im 18. Jahrhundert zu Zeiten des Apothekers Bruder Antoine Perrin existierte</a:t>
            </a:r>
          </a:p>
        </p:txBody>
      </p:sp>
    </p:spTree>
    <p:extLst>
      <p:ext uri="{BB962C8B-B14F-4D97-AF65-F5344CB8AC3E}">
        <p14:creationId xmlns:p14="http://schemas.microsoft.com/office/powerpoint/2010/main" val="31260043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l="18107" t="6892" r="15154" b="7943"/>
          <a:stretch/>
        </p:blipFill>
        <p:spPr>
          <a:xfrm>
            <a:off x="7804806" y="265974"/>
            <a:ext cx="4248472" cy="3045365"/>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l="25194" t="1634" r="5113" b="17405"/>
          <a:stretch/>
        </p:blipFill>
        <p:spPr>
          <a:xfrm>
            <a:off x="3232269" y="265974"/>
            <a:ext cx="4248472" cy="3029555"/>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l="12550" r="15289"/>
          <a:stretch/>
        </p:blipFill>
        <p:spPr>
          <a:xfrm rot="5400000">
            <a:off x="3168782" y="3800154"/>
            <a:ext cx="3157663" cy="2448272"/>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37720" y="2735807"/>
            <a:ext cx="4797151" cy="2694696"/>
          </a:xfrm>
          <a:prstGeom prst="rect">
            <a:avLst/>
          </a:prstGeom>
        </p:spPr>
      </p:pic>
      <p:pic>
        <p:nvPicPr>
          <p:cNvPr id="4" name="Grafik 3"/>
          <p:cNvPicPr>
            <a:picLocks noChangeAspect="1"/>
          </p:cNvPicPr>
          <p:nvPr/>
        </p:nvPicPr>
        <p:blipFill rotWithShape="1">
          <a:blip r:embed="rId6" cstate="screen">
            <a:extLst>
              <a:ext uri="{28A0092B-C50C-407E-A947-70E740481C1C}">
                <a14:useLocalDpi xmlns:a14="http://schemas.microsoft.com/office/drawing/2010/main"/>
              </a:ext>
            </a:extLst>
          </a:blip>
          <a:srcRect l="26126" t="18598" r="15744" b="10472"/>
          <a:stretch/>
        </p:blipFill>
        <p:spPr>
          <a:xfrm>
            <a:off x="6312024" y="3445458"/>
            <a:ext cx="4612023" cy="3161179"/>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263352" y="250165"/>
            <a:ext cx="242294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smtClean="0">
                <a:ln>
                  <a:noFill/>
                </a:ln>
                <a:solidFill>
                  <a:prstClr val="black"/>
                </a:solidFill>
                <a:effectLst/>
                <a:uLnTx/>
                <a:uFillTx/>
                <a:latin typeface="Calibri" panose="020F0502020204030204"/>
                <a:ea typeface="+mn-ea"/>
                <a:cs typeface="+mn-cs"/>
              </a:rPr>
              <a:t>Die Brauerei – seit 1931</a:t>
            </a:r>
            <a:endParaRPr kumimoji="0" lang="de-D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l="25194" t="1634" r="5113" b="17405"/>
          <a:stretch/>
        </p:blipFill>
        <p:spPr>
          <a:xfrm>
            <a:off x="3353812" y="174513"/>
            <a:ext cx="4248472" cy="3029555"/>
          </a:xfrm>
          <a:prstGeom prst="rect">
            <a:avLst/>
          </a:prstGeom>
          <a:ln>
            <a:noFill/>
          </a:ln>
          <a:effectLst>
            <a:outerShdw blurRad="292100" dist="139700" dir="2700000" algn="tl" rotWithShape="0">
              <a:srgbClr val="333333">
                <a:alpha val="65000"/>
              </a:srgbClr>
            </a:outerShdw>
          </a:effectLst>
        </p:spPr>
      </p:pic>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766077" y="2831978"/>
            <a:ext cx="4797151" cy="2694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3748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819639" y="1537009"/>
            <a:ext cx="6153122" cy="3456384"/>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59198" y="1609018"/>
            <a:ext cx="6153124" cy="3456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91899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425999" cy="6873383"/>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9576" y="-819472"/>
            <a:ext cx="7588610" cy="878680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8184232" y="4509120"/>
            <a:ext cx="3618344" cy="2123658"/>
          </a:xfrm>
          <a:prstGeom prst="rect">
            <a:avLst/>
          </a:prstGeom>
          <a:solidFill>
            <a:schemeClr val="accent6">
              <a:lumMod val="20000"/>
              <a:lumOff val="80000"/>
            </a:schemeClr>
          </a:solidFill>
          <a:ln w="19050">
            <a:solidFill>
              <a:srgbClr val="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smtClean="0">
                <a:ln>
                  <a:noFill/>
                </a:ln>
                <a:solidFill>
                  <a:prstClr val="black"/>
                </a:solidFill>
                <a:effectLst/>
                <a:uLnTx/>
                <a:uFillTx/>
                <a:latin typeface="Calibri" panose="020F0502020204030204"/>
                <a:ea typeface="+mn-ea"/>
                <a:cs typeface="+mn-cs"/>
              </a:rPr>
              <a:t>Die Meise hat ihr Nest mit ihren Jungen in einem Mauerspalt  direkt am Eingang zum Museum  - und sie lässt sich beim Füttern absolut nicht stören!</a:t>
            </a:r>
            <a:endParaRPr kumimoji="0" lang="de-DE"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17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407"/>
            <a:ext cx="12192000" cy="6848593"/>
          </a:xfrm>
          <a:prstGeom prst="rect">
            <a:avLst/>
          </a:prstGeom>
        </p:spPr>
      </p:pic>
    </p:spTree>
    <p:extLst>
      <p:ext uri="{BB962C8B-B14F-4D97-AF65-F5344CB8AC3E}">
        <p14:creationId xmlns:p14="http://schemas.microsoft.com/office/powerpoint/2010/main" val="16531649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206" y="0"/>
            <a:ext cx="12162794" cy="6874128"/>
          </a:xfrm>
          <a:prstGeom prst="rect">
            <a:avLst/>
          </a:prstGeom>
        </p:spPr>
      </p:pic>
    </p:spTree>
    <p:extLst>
      <p:ext uri="{BB962C8B-B14F-4D97-AF65-F5344CB8AC3E}">
        <p14:creationId xmlns:p14="http://schemas.microsoft.com/office/powerpoint/2010/main" val="42182758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81160" y="1665200"/>
            <a:ext cx="6409503" cy="3600400"/>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l="13792" r="15730"/>
          <a:stretch/>
        </p:blipFill>
        <p:spPr>
          <a:xfrm>
            <a:off x="4943872" y="476672"/>
            <a:ext cx="5472608" cy="436178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727848" y="5301208"/>
            <a:ext cx="66540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Für die Marienplastik mit Kind an der Hauptfassade der Klosterkirche hat der Bildhauer Lode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Vleeshouwer</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zunächst eine Bronzestatue als Skizze geschaffen. Die Skulptur selbst wurde dann vor  Ort aus Kunststein ausgeführt (einer Art Beton?)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feld 5"/>
          <p:cNvSpPr txBox="1"/>
          <p:nvPr/>
        </p:nvSpPr>
        <p:spPr>
          <a:xfrm>
            <a:off x="9696400" y="3356992"/>
            <a:ext cx="1541448" cy="523220"/>
          </a:xfrm>
          <a:prstGeom prst="rect">
            <a:avLst/>
          </a:prstGeom>
          <a:solidFill>
            <a:schemeClr val="accent6">
              <a:lumMod val="20000"/>
              <a:lumOff val="80000"/>
            </a:schemeClr>
          </a:solidFill>
          <a:ln>
            <a:solidFill>
              <a:srgbClr val="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Pfingsten</a:t>
            </a: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0165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368" y="303412"/>
            <a:ext cx="4536504" cy="6251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298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8286776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2746" y="992729"/>
            <a:ext cx="6432715"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3912" y="764704"/>
            <a:ext cx="6710141" cy="5032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789802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65253" cy="6858000"/>
          </a:xfrm>
          <a:prstGeom prst="rect">
            <a:avLst/>
          </a:prstGeom>
        </p:spPr>
      </p:pic>
      <p:sp>
        <p:nvSpPr>
          <p:cNvPr id="3" name="Textfeld 2"/>
          <p:cNvSpPr txBox="1"/>
          <p:nvPr/>
        </p:nvSpPr>
        <p:spPr>
          <a:xfrm>
            <a:off x="8832304" y="4509120"/>
            <a:ext cx="2808312" cy="2031325"/>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L‘ange</a:t>
            </a:r>
            <a:r>
              <a:rPr kumimoji="0" lang="de-DE"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gardien</a:t>
            </a:r>
            <a:r>
              <a:rPr kumimoji="0" lang="de-DE"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Gästehaus und Restaurant der Abtei</a:t>
            </a:r>
            <a:b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Hier gibt es ein ganz besonderes, weniger lange gereiftes und weniger alkoholisiertes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Orval</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L‘Orval</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vert</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 </a:t>
            </a:r>
            <a:r>
              <a:rPr kumimoji="0" lang="de-DE"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seehr</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lecker !</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317" y="2450551"/>
            <a:ext cx="3236976" cy="4876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Grafik 6"/>
          <p:cNvPicPr>
            <a:picLocks noChangeAspect="1"/>
          </p:cNvPicPr>
          <p:nvPr/>
        </p:nvPicPr>
        <p:blipFill>
          <a:blip r:embed="rId4"/>
          <a:stretch>
            <a:fillRect/>
          </a:stretch>
        </p:blipFill>
        <p:spPr>
          <a:xfrm rot="20837094">
            <a:off x="-27629" y="2067667"/>
            <a:ext cx="2857500" cy="1600200"/>
          </a:xfrm>
          <a:prstGeom prst="rect">
            <a:avLst/>
          </a:prstGeom>
        </p:spPr>
      </p:pic>
    </p:spTree>
    <p:extLst>
      <p:ext uri="{BB962C8B-B14F-4D97-AF65-F5344CB8AC3E}">
        <p14:creationId xmlns:p14="http://schemas.microsoft.com/office/powerpoint/2010/main" val="325236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12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
        <p:nvSpPr>
          <p:cNvPr id="3" name="Textfeld 2"/>
          <p:cNvSpPr txBox="1"/>
          <p:nvPr/>
        </p:nvSpPr>
        <p:spPr>
          <a:xfrm>
            <a:off x="6816080" y="5301208"/>
            <a:ext cx="5040560" cy="1323439"/>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Durch die Stahltür kommt man zur Brauerei.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Die </a:t>
            </a:r>
            <a:r>
              <a:rPr kumimoji="0" lang="de-DE" sz="2000" b="0" i="1"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de-DE" sz="2000" b="0" i="1" u="none" strike="noStrike" kern="1200" cap="none" spc="0" normalizeH="0" baseline="0" noProof="0" dirty="0" smtClean="0">
                <a:ln>
                  <a:noFill/>
                </a:ln>
                <a:solidFill>
                  <a:prstClr val="black"/>
                </a:solidFill>
                <a:effectLst/>
                <a:uLnTx/>
                <a:uFillTx/>
                <a:latin typeface="Calibri" panose="020F0502020204030204"/>
                <a:ea typeface="+mn-ea"/>
                <a:cs typeface="+mn-cs"/>
              </a:rPr>
              <a:t>anitäranlagen befinden sich im Gebäude rechts, während mein Zeltplatz etwa 500m entfernt mitten im Wald lag …</a:t>
            </a:r>
            <a:endParaRPr kumimoji="0" lang="de-DE"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1515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45" y="-18485"/>
            <a:ext cx="12192000" cy="6876485"/>
          </a:xfrm>
          <a:prstGeom prst="rect">
            <a:avLst/>
          </a:prstGeom>
        </p:spPr>
      </p:pic>
      <p:sp>
        <p:nvSpPr>
          <p:cNvPr id="3" name="Textfeld 2"/>
          <p:cNvSpPr txBox="1"/>
          <p:nvPr/>
        </p:nvSpPr>
        <p:spPr>
          <a:xfrm>
            <a:off x="7536160" y="4581128"/>
            <a:ext cx="4411879" cy="2031325"/>
          </a:xfrm>
          <a:prstGeom prst="rect">
            <a:avLst/>
          </a:prstGeom>
          <a:solidFill>
            <a:schemeClr val="accent6">
              <a:lumMod val="20000"/>
              <a:lumOff val="80000"/>
              <a:alpha val="58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Glücklicherweise hat es beim Aufbau des Zeltes nicht geregnet.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Ich hatte nicht das Gefühl, dass der Zeltplatz aktuell viel genutzt wird… mir war zunächst sogar gar nicht klar, dass diese Wiese wirklich ein Zeltplatz ist – ich habe mich erst noch mal an der Pforte vergewissert ….</a:t>
            </a:r>
            <a:endPar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98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36748" y="1938028"/>
            <a:ext cx="5896743" cy="3312368"/>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676215" y="2538623"/>
            <a:ext cx="5127602" cy="2880320"/>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8544272" y="501057"/>
            <a:ext cx="3240360"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Die Kapelle von </a:t>
            </a:r>
            <a:r>
              <a:rPr kumimoji="0" lang="de-DE" sz="1800" b="1" i="0" u="none" strike="noStrike" kern="1200" cap="none" spc="0" normalizeH="0" baseline="0" noProof="0" dirty="0" err="1">
                <a:ln>
                  <a:noFill/>
                </a:ln>
                <a:solidFill>
                  <a:prstClr val="black"/>
                </a:solidFill>
                <a:effectLst/>
                <a:uLnTx/>
                <a:uFillTx/>
                <a:latin typeface="Calibri" panose="020F0502020204030204"/>
                <a:ea typeface="+mn-ea"/>
                <a:cs typeface="+mn-cs"/>
              </a:rPr>
              <a:t>Buhan</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Die 1880 errichtet Kapelle ist Unserer Lieben Frau von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Walcourt</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gewidmet (Wallfahrtskirche südlich von Charleroi). Eine Prozession zu dieser Kapelle findet immer am Dreifaltigkeitssonntag statt.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Weitere Heiligenfiguren in der Kapelle: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Die heilige Apollonia, die gegen Zahnschmerzen eingesetzt wird, der heilige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Bonot</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um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vor Gewitter zu schützen, </a:t>
            </a:r>
            <a:r>
              <a:rPr kumimoji="0" lang="de-DE" sz="1800" b="0" i="0" u="none" strike="noStrike" kern="1200" cap="none" spc="0" normalizeH="0" baseline="0" noProof="0" dirty="0" err="1">
                <a:ln>
                  <a:noFill/>
                </a:ln>
                <a:solidFill>
                  <a:prstClr val="black"/>
                </a:solidFill>
                <a:effectLst/>
                <a:uLnTx/>
                <a:uFillTx/>
                <a:latin typeface="Calibri" panose="020F0502020204030204"/>
                <a:ea typeface="+mn-ea"/>
                <a:cs typeface="+mn-cs"/>
              </a:rPr>
              <a:t>Walfroid</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um Rheuma zu </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vermeiden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und die heilige Gertrud, die Nagetiere fernhalten kann</a:t>
            </a: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rPr>
              <a:t>Übersetzung </a:t>
            </a: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de-DE" sz="1800" b="0" i="1" u="none" strike="noStrike" kern="1200" cap="none" spc="0" normalizeH="0" baseline="0" noProof="0" dirty="0" smtClean="0">
                <a:ln>
                  <a:noFill/>
                </a:ln>
                <a:solidFill>
                  <a:prstClr val="black"/>
                </a:solidFill>
                <a:effectLst/>
                <a:uLnTx/>
                <a:uFillTx/>
                <a:latin typeface="Calibri" panose="020F0502020204030204"/>
                <a:ea typeface="+mn-ea"/>
                <a:cs typeface="+mn-cs"/>
              </a:rPr>
              <a:t>aus dem  Infoblatt in </a:t>
            </a:r>
            <a:r>
              <a:rPr kumimoji="0" lang="de-DE" sz="1800" b="0" i="1" u="none" strike="noStrike" kern="1200" cap="none" spc="0" normalizeH="0" baseline="0" noProof="0" dirty="0">
                <a:ln>
                  <a:noFill/>
                </a:ln>
                <a:solidFill>
                  <a:prstClr val="black"/>
                </a:solidFill>
                <a:effectLst/>
                <a:uLnTx/>
                <a:uFillTx/>
                <a:latin typeface="Calibri" panose="020F0502020204030204"/>
                <a:ea typeface="+mn-ea"/>
                <a:cs typeface="+mn-cs"/>
              </a:rPr>
              <a:t>der Kapelle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469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703"/>
            <a:ext cx="12192000" cy="6848593"/>
          </a:xfrm>
          <a:prstGeom prst="rect">
            <a:avLst/>
          </a:prstGeom>
        </p:spPr>
      </p:pic>
    </p:spTree>
    <p:extLst>
      <p:ext uri="{BB962C8B-B14F-4D97-AF65-F5344CB8AC3E}">
        <p14:creationId xmlns:p14="http://schemas.microsoft.com/office/powerpoint/2010/main" val="428239006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1669</Words>
  <Application>Microsoft Office PowerPoint</Application>
  <PresentationFormat>Breitbild</PresentationFormat>
  <Paragraphs>80</Paragraphs>
  <Slides>79</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79</vt:i4>
      </vt:variant>
    </vt:vector>
  </HeadingPairs>
  <TitlesOfParts>
    <vt:vector size="84" baseType="lpstr">
      <vt:lpstr>Arial</vt:lpstr>
      <vt:lpstr>Calibri</vt:lpstr>
      <vt:lpstr>Calibri Light</vt:lpstr>
      <vt:lpstr>Times New Roman</vt:lpstr>
      <vt:lpstr>1_Office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1</cp:revision>
  <dcterms:created xsi:type="dcterms:W3CDTF">2022-02-01T16:12:29Z</dcterms:created>
  <dcterms:modified xsi:type="dcterms:W3CDTF">2022-02-01T16:12:52Z</dcterms:modified>
</cp:coreProperties>
</file>