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21F6E-A031-4E3F-B1DC-7EAB78709997}" type="datetimeFigureOut">
              <a:rPr lang="de-DE" smtClean="0"/>
              <a:t>01.02.2022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FF0A9-E6A9-497B-9248-54E25784184C}" type="slidenum">
              <a:rPr lang="de-DE" smtClean="0"/>
              <a:t>‹Nr.›</a:t>
            </a:fld>
            <a:endParaRPr lang="de-DE"/>
          </a:p>
        </p:txBody>
      </p:sp>
    </p:spTree>
    <p:extLst>
      <p:ext uri="{BB962C8B-B14F-4D97-AF65-F5344CB8AC3E}">
        <p14:creationId xmlns:p14="http://schemas.microsoft.com/office/powerpoint/2010/main" val="265795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B98C8-0593-446F-A101-E7870015085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00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167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5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5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8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8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2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ußzeilenplatzhalt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570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89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ußzeilenplatzhalt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65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22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0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885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3.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2019-2021%20Ardennenwanderung%20-%20Freilichtmuseum%20Fourneau%20St%20Michel.pptx" TargetMode="External"/><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2019-2021%20Ardennenwanderung%20-%20Freilichtmuseum%20Fourneau%20St%20Michel.pptx" TargetMode="External"/><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02.png"/><Relationship Id="rId4" Type="http://schemas.microsoft.com/office/2007/relationships/hdphoto" Target="../media/hdphoto4.wdp"/></Relationships>
</file>

<file path=ppt/slides/_rels/slide66.xml.rels><?xml version="1.0" encoding="UTF-8" standalone="yes"?>
<Relationships xmlns="http://schemas.openxmlformats.org/package/2006/relationships"><Relationship Id="rId8" Type="http://schemas.openxmlformats.org/officeDocument/2006/relationships/image" Target="../media/image106.jpe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5" Type="http://schemas.microsoft.com/office/2007/relationships/hdphoto" Target="../media/hdphoto7.wdp"/><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0.jpeg"/><Relationship Id="rId5" Type="http://schemas.microsoft.com/office/2007/relationships/hdphoto" Target="../media/hdphoto10.wdp"/><Relationship Id="rId4" Type="http://schemas.openxmlformats.org/officeDocument/2006/relationships/image" Target="../media/image109.png"/><Relationship Id="rId9" Type="http://schemas.openxmlformats.org/officeDocument/2006/relationships/image" Target="../media/image112.jpeg"/></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7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Rechteck 2"/>
          <p:cNvSpPr/>
          <p:nvPr/>
        </p:nvSpPr>
        <p:spPr>
          <a:xfrm>
            <a:off x="281650" y="5014758"/>
            <a:ext cx="6096000" cy="16927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smtClean="0">
                <a:ln>
                  <a:noFill/>
                </a:ln>
                <a:solidFill>
                  <a:prstClr val="white"/>
                </a:solidFill>
                <a:effectLst/>
                <a:uLnTx/>
                <a:uFillTx/>
                <a:latin typeface="Calibri" panose="020F0502020204030204"/>
                <a:ea typeface="+mn-ea"/>
                <a:cs typeface="+mn-cs"/>
              </a:rPr>
              <a:t>12. </a:t>
            </a:r>
            <a:r>
              <a:rPr kumimoji="0" lang="de-DE" sz="4000" b="1" i="0" u="none" strike="noStrike" kern="1200" cap="none" spc="0" normalizeH="0" baseline="0" noProof="0" dirty="0">
                <a:ln>
                  <a:noFill/>
                </a:ln>
                <a:solidFill>
                  <a:prstClr val="white"/>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prstClr val="white"/>
                </a:solidFill>
                <a:effectLst/>
                <a:uLnTx/>
                <a:uFillTx/>
                <a:latin typeface="Calibri" panose="020F0502020204030204"/>
                <a:ea typeface="+mn-ea"/>
                <a:cs typeface="+mn-cs"/>
              </a:rPr>
              <a:t>Ortheuville</a:t>
            </a:r>
            <a:r>
              <a:rPr kumimoji="0" lang="de-DE"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St</a:t>
            </a:r>
            <a:r>
              <a:rPr kumimoji="0" lang="de-DE" sz="3600" b="1" i="0" u="none" strike="noStrike" kern="1200" cap="none" spc="0" normalizeH="0" baseline="0" noProof="0" dirty="0">
                <a:ln>
                  <a:noFill/>
                </a:ln>
                <a:solidFill>
                  <a:prstClr val="white"/>
                </a:solidFill>
                <a:effectLst/>
                <a:uLnTx/>
                <a:uFillTx/>
                <a:latin typeface="Calibri" panose="020F0502020204030204"/>
                <a:ea typeface="+mn-ea"/>
                <a:cs typeface="+mn-cs"/>
              </a:rPr>
              <a:t>. Hubert (25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29.3.2021</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feld 3"/>
          <p:cNvSpPr txBox="1"/>
          <p:nvPr/>
        </p:nvSpPr>
        <p:spPr>
          <a:xfrm>
            <a:off x="6816080" y="336554"/>
            <a:ext cx="5198442" cy="6370975"/>
          </a:xfrm>
          <a:prstGeom prst="rect">
            <a:avLst/>
          </a:prstGeom>
          <a:solidFill>
            <a:schemeClr val="accent6">
              <a:lumMod val="20000"/>
              <a:lumOff val="80000"/>
              <a:alpha val="80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Nach dem gestrigen Präludium zum Pont de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Berguème</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wandere ich jetzt in den Osterferien die nächsten Etappen am Stück: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al sehen, wie sich eine Strecken-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wanderung</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mit den Corona- Maßnahmen, vor allem mit der Schließung der Restaurants verträgt – die B&amp;Bs und Hotels bleiben ja für Inländer geöffnet….…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Also mit Bahn und Bus nach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Ortheuville</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in der Nähe des </a:t>
            </a:r>
            <a:r>
              <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rPr>
              <a:t>Pont de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Berguème</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Ticket-Kauf  und Auskunft sind unter Corona- Bedingungen im Bus übrigens immer noch nicht möglich – keine Ahnung also, ob ich korrekt bezahlt habe….</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7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88879" y="863849"/>
            <a:ext cx="6094072" cy="4570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984720" y="1663166"/>
            <a:ext cx="5802235" cy="3263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8077016" y="2319784"/>
            <a:ext cx="4727603" cy="3025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51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68468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113930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8842" y="-595586"/>
            <a:ext cx="10025203" cy="641765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00942" y="5822066"/>
            <a:ext cx="23006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St. Hubert</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33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03114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347241" y="208344"/>
            <a:ext cx="67690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Ehemalige Benediktinerabtei St. Hubert</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feld 4"/>
          <p:cNvSpPr txBox="1"/>
          <p:nvPr/>
        </p:nvSpPr>
        <p:spPr>
          <a:xfrm>
            <a:off x="104173" y="3191269"/>
            <a:ext cx="4502551" cy="3416320"/>
          </a:xfrm>
          <a:prstGeom prst="rect">
            <a:avLst/>
          </a:prstGeom>
          <a:solidFill>
            <a:schemeClr val="accent6">
              <a:lumMod val="20000"/>
              <a:lumOff val="80000"/>
              <a:alpha val="79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1794 wurde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die Abtei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durch die französische Armee aufgehoben und verkauft.  </a:t>
            </a:r>
            <a:b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Die Bürger von St Hubert haben mit Hilfe von Geldern der Bistümer von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Namur, Lüttich und Aachen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im Laufe des 19.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Jhs</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die Abteikirche erstanden, restauriert und nutzen sie jetzt als Pfarrkirche.</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65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3230566" y="1404312"/>
            <a:ext cx="5201268" cy="2921700"/>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rot="5400000">
            <a:off x="6580999" y="1646429"/>
            <a:ext cx="6306136" cy="3542336"/>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85580" y="1404313"/>
            <a:ext cx="5201267" cy="2921699"/>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219919" y="5763664"/>
            <a:ext cx="75119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Inzwischen ist allerdings im Hauptschiff ein Netz gespannt, damit un</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der Himmel nicht auf den Kopf fällt….</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271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6994" y="138703"/>
            <a:ext cx="8054733" cy="6555641"/>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Der </a:t>
            </a:r>
            <a:r>
              <a:rPr kumimoji="0" lang="de-DE" sz="2000" b="1" i="0" u="none" strike="noStrike" kern="1200" cap="none" spc="0" normalizeH="0" baseline="0" noProof="0" dirty="0" err="1" smtClean="0">
                <a:ln>
                  <a:noFill/>
                </a:ln>
                <a:solidFill>
                  <a:prstClr val="black"/>
                </a:solidFill>
                <a:effectLst/>
                <a:uLnTx/>
                <a:uFillTx/>
                <a:latin typeface="Calibri" panose="020F0502020204030204"/>
                <a:ea typeface="+mn-ea"/>
                <a:cs typeface="+mn-cs"/>
              </a:rPr>
              <a:t>Hlg</a:t>
            </a: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Hubertus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wurde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vermutlich zwischen den Jahren 655 und 665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geboren und stand wahrscheinlich in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enger verwandtschaftlicher Beziehung zu den Karolingern. Er war Schüler des heiligen Lambertus, Bischofs von </a:t>
            </a:r>
            <a:r>
              <a:rPr kumimoji="0" lang="de-DE" sz="2000" b="0" i="0" u="none" strike="noStrike" kern="1200" cap="none" spc="0" normalizeH="0" baseline="0" noProof="0" dirty="0" err="1">
                <a:ln>
                  <a:noFill/>
                </a:ln>
                <a:solidFill>
                  <a:prstClr val="black"/>
                </a:solidFill>
                <a:effectLst/>
                <a:uLnTx/>
                <a:uFillTx/>
                <a:latin typeface="Calibri" panose="020F0502020204030204"/>
                <a:ea typeface="+mn-ea"/>
                <a:cs typeface="+mn-cs"/>
              </a:rPr>
              <a:t>Tongern</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und Maastricht, und wurde nach dessen Ermordung (etwa 703) Nachfolger auf dem Bischofsstuhl in Lüttich. Hubertus förderte die Mission und festigte die kirchlichen Strukturen vor allem im Raum der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Ardennen und in Brabant. Kurz nach seinem Tod erfolgte die Heiligsprechung.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822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erbat das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Ardennenkloster </a:t>
            </a:r>
            <a:r>
              <a:rPr kumimoji="0" lang="de-DE" sz="2000" b="0" i="0" u="sng" strike="noStrike" kern="1200" cap="none" spc="0" normalizeH="0" baseline="0" noProof="0" dirty="0" err="1">
                <a:ln>
                  <a:noFill/>
                </a:ln>
                <a:solidFill>
                  <a:prstClr val="black"/>
                </a:solidFill>
                <a:effectLst/>
                <a:uLnTx/>
                <a:uFillTx/>
                <a:latin typeface="Calibri" panose="020F0502020204030204"/>
                <a:ea typeface="+mn-ea"/>
                <a:cs typeface="+mn-cs"/>
              </a:rPr>
              <a:t>Andain</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DE" sz="2000" b="0" i="0" u="sng" strike="noStrike" kern="1200" cap="none" spc="0" normalizeH="0" baseline="0" noProof="0" dirty="0" err="1">
                <a:ln>
                  <a:noFill/>
                </a:ln>
                <a:solidFill>
                  <a:prstClr val="black"/>
                </a:solidFill>
                <a:effectLst/>
                <a:uLnTx/>
                <a:uFillTx/>
                <a:latin typeface="Calibri" panose="020F0502020204030204"/>
                <a:ea typeface="+mn-ea"/>
                <a:cs typeface="+mn-cs"/>
              </a:rPr>
              <a:t>Andage</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die Gebeine des Bischofs, um ihr geistiges Prestige zu heben und Einkünfte aus Wallfahrten und Zuwendungen zu ermöglichen. Im September 825 wurden sie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überführt.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Bald danach trug das Kloster den Namen Saint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Hubert.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Im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Verlaufe der folgenden Jahrhunderte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mussten die Reliquien oftmals vor Feuer und plünderndem Kriegsvolk in Sicherheit gebracht werden; seit dem 17. Jahrhundert sind sie nicht mehr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aufzufinden.</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Die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älteste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Lebensbeschreibung</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nicht lange nach Huberts Tod von einem seiner Schüler verfasst, weiß nichts von einer Beziehung des Heiligen zu Jagd und Jägern. Noch viel weniger erwähnt sie die Hubertus zugeschriebene Erscheinung eines Hirschen mit einem Kruzifix zwischen den Geweihstangen. Nachweisbar ist aber, dass man zum Ende des 10. Jahrhunderts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in dem von Benediktinern geführten Kloster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Heilung von der Tollwut suchte. </a:t>
            </a:r>
          </a:p>
        </p:txBody>
      </p:sp>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77828" y="1099929"/>
            <a:ext cx="4503488" cy="2974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feld 10"/>
          <p:cNvSpPr txBox="1"/>
          <p:nvPr/>
        </p:nvSpPr>
        <p:spPr>
          <a:xfrm>
            <a:off x="8912561" y="5175949"/>
            <a:ext cx="2604304"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Die Legende des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Hlg</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Hubertus ist allgegenwärtig….</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28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27322" y="129120"/>
            <a:ext cx="11887201" cy="347787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Allerdings wird bereits im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8. Jahrhundert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die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Legende von der Hirschvision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dem heiligen </a:t>
            </a:r>
            <a:r>
              <a:rPr kumimoji="0" lang="de-DE" sz="2000" b="0" i="0" u="none" strike="noStrike" kern="1200" cap="none" spc="0" normalizeH="0" baseline="0" noProof="0" dirty="0" err="1">
                <a:ln>
                  <a:noFill/>
                </a:ln>
                <a:solidFill>
                  <a:prstClr val="black"/>
                </a:solidFill>
                <a:effectLst/>
                <a:uLnTx/>
                <a:uFillTx/>
                <a:latin typeface="Calibri" panose="020F0502020204030204"/>
                <a:ea typeface="+mn-ea"/>
                <a:cs typeface="+mn-cs"/>
              </a:rPr>
              <a:t>Eustachius</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zugeschrieben. Erst im Jahre 1440, anlässlich der Stiftung eines Hubertusordens durch Herzog Gerhard II. von Jülich und Berg, kann sie im Zusammenhang mit dem heiligen Hubertus nachgewiesen werden. Das Motiv der Legende selbst  ist auch  keine Schöpfung aus frühchristlicher Zeit. Es kam als Wandermotiv aus dem indisch-buddhistischen Raum über Mesopotamien, Griechenland und Italien nach Westeuropa.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sng" strike="noStrike" kern="1200" cap="none" spc="0" normalizeH="0" baseline="0" noProof="0" dirty="0" smtClean="0">
                <a:ln>
                  <a:noFill/>
                </a:ln>
                <a:solidFill>
                  <a:prstClr val="black"/>
                </a:solidFill>
                <a:effectLst/>
                <a:uLnTx/>
                <a:uFillTx/>
                <a:latin typeface="Calibri" panose="020F0502020204030204"/>
                <a:ea typeface="+mn-ea"/>
                <a:cs typeface="+mn-cs"/>
              </a:rPr>
              <a:t>Seit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dem 14./15. Jahrhundert berichtet die Hubertuslegende</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Hubertus sei ein Sohn des Herzogs Bertrand von Toulouse gewesen. Nachdem seine Frau im Kindbett gestorben war, habe sich Hubertus in weltliche Vergnügungen gestürzt, um seinen Schmerz zu vergessen. Als er an einem Feiertag jagte, erschien ihm ein Hirsch mit einem goldenen Kreuz zwischen dem Geweih und Hubertus vernahm eine warnende Stimme. Tief betroffen suchte Hubertus den Bischof Lambert auf und reiste dann nach Rom zu Papst Sergius I., welcher in einer Vision vom Tod des Bischofs unterrichtet und angewiesen wurde, Hubertus zu dessen Nachfolger zu weihen</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01139" y="3606995"/>
            <a:ext cx="4447165" cy="3003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p:cNvSpPr txBox="1"/>
          <p:nvPr/>
        </p:nvSpPr>
        <p:spPr>
          <a:xfrm>
            <a:off x="127322" y="3502629"/>
            <a:ext cx="700268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Im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14. Jahrhundert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war diese </a:t>
            </a:r>
            <a:r>
              <a:rPr kumimoji="0" lang="de-DE" sz="2000" b="0" i="0" u="sng" strike="noStrike" kern="1200" cap="none" spc="0" normalizeH="0" baseline="0" noProof="0" dirty="0">
                <a:ln>
                  <a:noFill/>
                </a:ln>
                <a:solidFill>
                  <a:prstClr val="black"/>
                </a:solidFill>
                <a:effectLst/>
                <a:uLnTx/>
                <a:uFillTx/>
                <a:latin typeface="Calibri" panose="020F0502020204030204"/>
                <a:ea typeface="+mn-ea"/>
                <a:cs typeface="+mn-cs"/>
              </a:rPr>
              <a:t>Hubertuslegende</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in Belgien, Frankreich und Deutschland verbreitet. Hubertus wurde Patron der Stadt Lüttich, der Ardennen, der Jäger, Forstleute und der Schützen, aber auch der Fabrikanten mathematischer Geräte, Drechsler, Gießer, Jäger, Mathematiker, Metallarbeiter, Metzger, Optiker, Schellenmacher. Er galt als Patron gegen die Hundetollwut ("mal de St. Hubert"), gegen Hundebiss und —— gegen Wasserscheu! Dargestellt wird der heilige Hubert als Jäger oder Bischof, mit Hirsch oder Hund, Stola oder Schlüssel.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497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947674" y="1010162"/>
            <a:ext cx="7215364" cy="448031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208344" y="5467772"/>
            <a:ext cx="65512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Krypta von 1066</a:t>
            </a:r>
            <a:b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Madonna 1230 von Abt Jean III von </a:t>
            </a:r>
            <a:r>
              <a:rPr kumimoji="0" lang="de-DE"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Waha</a:t>
            </a:r>
            <a:endPar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Kopie – Original im Diözesanmuseum)</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277375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71355" y="1520194"/>
            <a:ext cx="6059346" cy="3852333"/>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99500" y="1432050"/>
            <a:ext cx="5729473" cy="3258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5182979" y="260874"/>
            <a:ext cx="6715796"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An dem Pilgerweg  St Hubert- Lüttich  stand bis vor wenigen Jahren eine alte Eiche, die „alte Eiche vom lieben Gott“ genannt wurde und  die letzte Station vor der Basilika in St. Huber</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darstellte. Dieser Eiche wurden wundersame Kräfte zugeschrieben , so dass die Pilger dort Nägel und Kruzifixe anbrachten.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Im Rahmen  von Straßenarbeiten wurde der Baum gefällt, Teile des Stammes nach St Hubert gebracht und dort in einer Kapelle gelagert.  Als der Stamm aufgrund von Fäulnis zersägt werden musste, fand sich im Innern 30 cm unter der Rinde ein sehr altes Kruzifix mit Insignien des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Hlg</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Hubertus am Fuß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 Kreuzes. Das Alter des Kruzifixes ist dadurch belegt, dass die Füße Christi – im Gegensatz zu späteren Darstellungen - noch nicht gekreuzt dargestellt sind</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3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704"/>
            <a:ext cx="12192000" cy="6881488"/>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245750" y="1006817"/>
            <a:ext cx="7002279" cy="393337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54348" y="1869757"/>
            <a:ext cx="6750314" cy="379184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feld 6"/>
          <p:cNvSpPr txBox="1"/>
          <p:nvPr/>
        </p:nvSpPr>
        <p:spPr>
          <a:xfrm>
            <a:off x="1177200" y="312110"/>
            <a:ext cx="31563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Abteigebäude</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68056" y="937707"/>
            <a:ext cx="6446893" cy="362140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Grafik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1941" y="231611"/>
            <a:ext cx="10602411" cy="6427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094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out)">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38209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24092" y="5393803"/>
            <a:ext cx="5185458" cy="1077218"/>
          </a:xfrm>
          <a:prstGeom prst="rect">
            <a:avLst/>
          </a:prstGeom>
          <a:solidFill>
            <a:schemeClr val="accent6">
              <a:lumMod val="20000"/>
              <a:lumOff val="80000"/>
              <a:alpha val="64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Meine Unterkunft in St. Hubert – „La </a:t>
            </a:r>
            <a:r>
              <a:rPr kumimoji="0" lang="de-DE"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Borquinière</a:t>
            </a: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222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390" y="345806"/>
            <a:ext cx="6331175" cy="3704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5648" y="3022452"/>
            <a:ext cx="5810491" cy="3688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7812" y="345806"/>
            <a:ext cx="4977114" cy="3138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254525" y="4313795"/>
            <a:ext cx="540525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Ich habe – dank Corona – das ganze Haus für mich alleine!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Zum Einkaufen zum Supermarkt um die Ecke: schnelle Küche mit Lasagne aus dem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Kühlfach</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und ein kühles Bier auf der Terrasse im Garten – ein Hochgenuss !   </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886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4" name="Rechteck 3"/>
          <p:cNvSpPr/>
          <p:nvPr/>
        </p:nvSpPr>
        <p:spPr>
          <a:xfrm>
            <a:off x="6225988" y="5080466"/>
            <a:ext cx="5472951" cy="16312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13. Tag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St</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Hubert- </a:t>
            </a:r>
            <a:r>
              <a:rPr kumimoji="0" lang="de-DE"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Awenne</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de-DE" sz="3200" b="1" i="0" u="none" strike="noStrike" kern="1200" cap="none" spc="0" normalizeH="0" baseline="0" noProof="0" dirty="0">
                <a:ln>
                  <a:noFill/>
                </a:ln>
                <a:solidFill>
                  <a:prstClr val="white"/>
                </a:solidFill>
                <a:effectLst/>
                <a:uLnTx/>
                <a:uFillTx/>
                <a:latin typeface="Calibri" panose="020F0502020204030204"/>
                <a:ea typeface="+mn-ea"/>
                <a:cs typeface="+mn-cs"/>
              </a:rPr>
              <a:t>(25 km)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30.3.2021</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33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1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1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30" y="412376"/>
            <a:ext cx="3709596" cy="597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l="-424"/>
          <a:stretch/>
        </p:blipFill>
        <p:spPr>
          <a:xfrm rot="5400000">
            <a:off x="4206071" y="2242801"/>
            <a:ext cx="5152697" cy="3127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6054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72924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71425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812" y="2651836"/>
            <a:ext cx="5925670" cy="3807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24" y="299155"/>
            <a:ext cx="6428582" cy="4003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663389" y="4625787"/>
            <a:ext cx="458993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Ich habe mich auch heute wieder gefragt, warum die Wege so unglaublich durchwühlt aussehen – bis mich der Lärm der Raupe an den Wegrand getrieben hat. Danach war der Weg zwar eben – aber so weich, dass er sicher nicht besser zu gehen war…..</a:t>
            </a: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5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64552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65" y="357434"/>
            <a:ext cx="8346142" cy="6259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9251576" y="4993341"/>
            <a:ext cx="262638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Meine Kamera hat selbständig künstlerische Ambitionen und Aktivitäten entwickelt. Nennt man das KI ?</a:t>
            </a: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741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5" y="13668"/>
            <a:ext cx="12192000" cy="6848593"/>
          </a:xfrm>
          <a:prstGeom prst="rect">
            <a:avLst/>
          </a:prstGeom>
        </p:spPr>
      </p:pic>
    </p:spTree>
    <p:extLst>
      <p:ext uri="{BB962C8B-B14F-4D97-AF65-F5344CB8AC3E}">
        <p14:creationId xmlns:p14="http://schemas.microsoft.com/office/powerpoint/2010/main" val="4224951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57848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62754" y="5880847"/>
            <a:ext cx="65083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white"/>
                </a:solidFill>
                <a:effectLst/>
                <a:uLnTx/>
                <a:uFillTx/>
                <a:latin typeface="Calibri" panose="020F0502020204030204"/>
                <a:ea typeface="+mn-ea"/>
                <a:cs typeface="+mn-cs"/>
              </a:rPr>
              <a:t>über Kilometer </a:t>
            </a:r>
            <a:r>
              <a:rPr kumimoji="0" lang="de-DE" sz="2400" b="0" i="1" u="none" strike="noStrike" kern="1200" cap="none" spc="0" normalizeH="0" baseline="0" noProof="0" dirty="0">
                <a:ln>
                  <a:noFill/>
                </a:ln>
                <a:solidFill>
                  <a:prstClr val="white"/>
                </a:solidFill>
                <a:effectLst/>
                <a:uLnTx/>
                <a:uFillTx/>
                <a:latin typeface="Calibri" panose="020F0502020204030204"/>
                <a:ea typeface="+mn-ea"/>
                <a:cs typeface="+mn-cs"/>
              </a:rPr>
              <a:t>schnurgerade </a:t>
            </a:r>
            <a:r>
              <a:rPr kumimoji="0" lang="de-DE" sz="2400" b="0" i="1" u="none" strike="noStrike" kern="1200" cap="none" spc="0" normalizeH="0" baseline="0" noProof="0" dirty="0" smtClean="0">
                <a:ln>
                  <a:noFill/>
                </a:ln>
                <a:solidFill>
                  <a:prstClr val="white"/>
                </a:solidFill>
                <a:effectLst/>
                <a:uLnTx/>
                <a:uFillTx/>
                <a:latin typeface="Calibri" panose="020F0502020204030204"/>
                <a:ea typeface="+mn-ea"/>
                <a:cs typeface="+mn-cs"/>
              </a:rPr>
              <a:t>durch den Wald-</a:t>
            </a:r>
            <a:br>
              <a:rPr kumimoji="0" lang="de-DE" sz="2400" b="0" i="1"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de-DE" sz="2400" b="0" i="1" u="none" strike="noStrike" kern="1200" cap="none" spc="0" normalizeH="0" baseline="0" noProof="0" dirty="0" smtClean="0">
                <a:ln>
                  <a:noFill/>
                </a:ln>
                <a:solidFill>
                  <a:prstClr val="white"/>
                </a:solidFill>
                <a:effectLst/>
                <a:uLnTx/>
                <a:uFillTx/>
                <a:latin typeface="Calibri" panose="020F0502020204030204"/>
                <a:ea typeface="+mn-ea"/>
                <a:cs typeface="+mn-cs"/>
              </a:rPr>
              <a:t>spannend  ist das ja nicht gerade… </a:t>
            </a:r>
            <a:endParaRPr kumimoji="0" lang="de-DE"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974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2897433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4" name="Textfeld 3"/>
          <p:cNvSpPr txBox="1"/>
          <p:nvPr/>
        </p:nvSpPr>
        <p:spPr>
          <a:xfrm>
            <a:off x="5882326" y="6023728"/>
            <a:ext cx="58040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ction="ppaction://hlinkpres?slideindex=1&amp;slidetitle="/>
              </a:rPr>
              <a:t>Freilichtmuseum der </a:t>
            </a:r>
            <a:r>
              <a:rPr kumimoji="0" lang="de-DE" sz="3600" b="0" i="0" u="none" strike="noStrike" kern="1200" cap="none" spc="0" normalizeH="0" baseline="0" noProof="0" dirty="0" err="1" smtClean="0">
                <a:ln>
                  <a:noFill/>
                </a:ln>
                <a:solidFill>
                  <a:prstClr val="black"/>
                </a:solidFill>
                <a:effectLst/>
                <a:uLnTx/>
                <a:uFillTx/>
                <a:latin typeface="Calibri" panose="020F0502020204030204"/>
                <a:ea typeface="+mn-ea"/>
                <a:cs typeface="+mn-cs"/>
                <a:hlinkClick r:id="rId3" action="ppaction://hlinkpres?slideindex=1&amp;slidetitle="/>
              </a:rPr>
              <a:t>Wallonie</a:t>
            </a:r>
            <a:endParaRPr kumimoji="0" 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a:hlinkClick r:id="rId3" action="ppaction://hlinkpres?slideindex=1&amp;slidetitle="/>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793236">
            <a:off x="101786" y="182221"/>
            <a:ext cx="3190256" cy="2915826"/>
          </a:xfrm>
          <a:prstGeom prst="rect">
            <a:avLst/>
          </a:prstGeom>
        </p:spPr>
      </p:pic>
    </p:spTree>
    <p:extLst>
      <p:ext uri="{BB962C8B-B14F-4D97-AF65-F5344CB8AC3E}">
        <p14:creationId xmlns:p14="http://schemas.microsoft.com/office/powerpoint/2010/main" val="25525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47976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72307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95300" y="209550"/>
            <a:ext cx="33079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Die Spinnstube</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75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01458" y="5787025"/>
            <a:ext cx="27703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smtClean="0">
                <a:ln>
                  <a:noFill/>
                </a:ln>
                <a:solidFill>
                  <a:prstClr val="white"/>
                </a:solidFill>
                <a:effectLst/>
                <a:uLnTx/>
                <a:uFillTx/>
                <a:latin typeface="Calibri" panose="020F0502020204030204"/>
                <a:ea typeface="+mn-ea"/>
                <a:cs typeface="+mn-cs"/>
              </a:rPr>
              <a:t>Die Mühle</a:t>
            </a:r>
            <a:endParaRPr kumimoji="0" lang="de-DE"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099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82535" y="1572846"/>
            <a:ext cx="5781339" cy="366622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069626" y="1620372"/>
            <a:ext cx="5787512" cy="3565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0540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95409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8805797" y="5849655"/>
            <a:ext cx="28584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white"/>
                </a:solidFill>
                <a:effectLst/>
                <a:uLnTx/>
                <a:uFillTx/>
                <a:latin typeface="Calibri" panose="020F0502020204030204"/>
                <a:ea typeface="+mn-ea"/>
                <a:cs typeface="+mn-cs"/>
              </a:rPr>
              <a:t>Das Schulhaus</a:t>
            </a:r>
            <a:endPar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8401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7295" y="3428999"/>
            <a:ext cx="4611354" cy="3288082"/>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t="-4856"/>
          <a:stretch/>
        </p:blipFill>
        <p:spPr>
          <a:xfrm rot="5400000">
            <a:off x="-1084883" y="583837"/>
            <a:ext cx="6150279" cy="43563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495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80178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237995" y="1015641"/>
            <a:ext cx="11739513" cy="4713401"/>
            <a:chOff x="2488676" y="2314870"/>
            <a:chExt cx="9703324" cy="3756002"/>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03975" y="2314870"/>
              <a:ext cx="7488025" cy="3756002"/>
            </a:xfrm>
            <a:prstGeom prst="rect">
              <a:avLst/>
            </a:prstGeom>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8676" y="2329894"/>
              <a:ext cx="7258639" cy="3740969"/>
            </a:xfrm>
            <a:prstGeom prst="rect">
              <a:avLst/>
            </a:prstGeom>
            <a:ln>
              <a:noFill/>
            </a:ln>
            <a:effectLst>
              <a:outerShdw blurRad="292100" dist="139700" dir="2700000" algn="tl" rotWithShape="0">
                <a:srgbClr val="333333">
                  <a:alpha val="65000"/>
                </a:srgbClr>
              </a:outerShdw>
            </a:effectLst>
          </p:spPr>
        </p:pic>
      </p:grpSp>
      <p:sp>
        <p:nvSpPr>
          <p:cNvPr id="5" name="Textfeld 4"/>
          <p:cNvSpPr txBox="1"/>
          <p:nvPr/>
        </p:nvSpPr>
        <p:spPr>
          <a:xfrm>
            <a:off x="1070043" y="6021421"/>
            <a:ext cx="21675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Die Schmiede</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196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611" y="1206636"/>
            <a:ext cx="9532069" cy="535443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80449" y="1957687"/>
            <a:ext cx="5354434" cy="3852333"/>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2002617" y="416292"/>
            <a:ext cx="352352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DER KORBFLECHTER</a:t>
            </a:r>
            <a:endPar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0559" y="3382060"/>
            <a:ext cx="4568072" cy="32732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5521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2730" y="5002306"/>
            <a:ext cx="1174376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1855 experimentierte Joseph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Pierret</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ein Lehrer in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Mouzaive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(Alle), mit dem Anbau von Tabak auf einem Are Land. Da die Ergebnisse seine Erwartungen übertrafen, vergrößerte er seine Plantage nach und nach. Erst 25 Jahre später folgten ihm seine Mitbürger. Im Jahr 1910 gab es im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Semois</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-Tal 400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Hektar Anbaufläche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mit 7.000.000 Tabakpflanzen.  Im Jahr 1978 waren nur noch 40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Hektar Anbaufläche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vorhanden. Aufgrund der ausländischen Konkurrenz, der Besteuerung der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Pflanzen,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des Auftretens der Krankheit "Falscher Mehltau" und der hohen Arbeitskosten verschwand der Anbau fast vollständig, ebenso wie die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Trockenhallen.  </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261" y="159107"/>
            <a:ext cx="8239859" cy="4628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p:cNvSpPr txBox="1"/>
          <p:nvPr/>
        </p:nvSpPr>
        <p:spPr>
          <a:xfrm>
            <a:off x="8936616" y="481837"/>
            <a:ext cx="2623026" cy="1077218"/>
          </a:xfrm>
          <a:prstGeom prst="rect">
            <a:avLst/>
          </a:prstGeom>
          <a:solidFill>
            <a:schemeClr val="accent2">
              <a:lumMod val="40000"/>
              <a:lumOff val="60000"/>
              <a:alpha val="70000"/>
            </a:schemeClr>
          </a:solidFill>
          <a:ln w="12700">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Tabakanbau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und -industrie</a:t>
            </a:r>
            <a:endPar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047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415" y="175365"/>
            <a:ext cx="5321986" cy="3736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7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a:hlinkClick r:id="rId3" action="ppaction://hlinkpres?slideindex=1&amp;slidetitle="/>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793236">
            <a:off x="413404" y="4555174"/>
            <a:ext cx="1971206" cy="1801641"/>
          </a:xfrm>
          <a:prstGeom prst="rect">
            <a:avLst/>
          </a:prstGeom>
        </p:spPr>
      </p:pic>
      <p:sp>
        <p:nvSpPr>
          <p:cNvPr id="4" name="Textfeld 3"/>
          <p:cNvSpPr txBox="1"/>
          <p:nvPr/>
        </p:nvSpPr>
        <p:spPr>
          <a:xfrm>
            <a:off x="1201515" y="6191974"/>
            <a:ext cx="2191369"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ction="ppaction://hlinkpres?slideindex=1&amp;slidetitle="/>
              </a:rPr>
              <a:t>Lust auf mehr??</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b="-234"/>
          <a:stretch/>
        </p:blipFill>
        <p:spPr>
          <a:xfrm rot="16200000">
            <a:off x="-377817" y="1072853"/>
            <a:ext cx="5074024" cy="3460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37430" y="2908315"/>
            <a:ext cx="4602557" cy="3617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9312" y="440858"/>
            <a:ext cx="4309566" cy="4491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1541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914731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6051030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08627" y="5783024"/>
            <a:ext cx="8722013" cy="923330"/>
          </a:xfrm>
          <a:prstGeom prst="rect">
            <a:avLst/>
          </a:prstGeom>
          <a:solidFill>
            <a:schemeClr val="accent6">
              <a:lumMod val="20000"/>
              <a:lumOff val="80000"/>
              <a:alpha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Mein B&amp;B in </a:t>
            </a:r>
            <a:r>
              <a:rPr kumimoji="0" lang="de-DE" sz="1800" b="0" i="1" u="none" strike="noStrike" kern="1200" cap="none" spc="0" normalizeH="0" baseline="0" noProof="0" dirty="0" err="1" smtClean="0">
                <a:ln>
                  <a:noFill/>
                </a:ln>
                <a:solidFill>
                  <a:prstClr val="black"/>
                </a:solidFill>
                <a:effectLst/>
                <a:uLnTx/>
                <a:uFillTx/>
                <a:latin typeface="Calibri" panose="020F0502020204030204"/>
                <a:ea typeface="+mn-ea"/>
                <a:cs typeface="+mn-cs"/>
              </a:rPr>
              <a:t>Awenne</a:t>
            </a: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Quiétude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 Au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théâtre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d'Awenne</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geführt von netten Niederländern.</a:t>
            </a:r>
            <a:b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Es gab gutes Essen (draußen  </a:t>
            </a:r>
            <a:r>
              <a:rPr kumimoji="0" lang="de-DE" sz="1800" b="0" i="1" u="none" strike="noStrike" kern="1200" cap="none" spc="0" normalizeH="0" baseline="0" noProof="0" dirty="0" err="1" smtClean="0">
                <a:ln>
                  <a:noFill/>
                </a:ln>
                <a:solidFill>
                  <a:prstClr val="black"/>
                </a:solidFill>
                <a:effectLst/>
                <a:uLnTx/>
                <a:uFillTx/>
                <a:latin typeface="Calibri" panose="020F0502020204030204"/>
                <a:ea typeface="+mn-ea"/>
                <a:cs typeface="+mn-cs"/>
              </a:rPr>
              <a:t>coronakonform</a:t>
            </a: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 mit gebührendem Abstand…), </a:t>
            </a:r>
            <a:b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sowie eine (fast) antike Zimmereinrichtung – passend zum Freilichtmuseum!</a:t>
            </a: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5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6695" y="1691686"/>
            <a:ext cx="5961185" cy="334856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744708" y="1857937"/>
            <a:ext cx="6006402" cy="3373967"/>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9083040" y="5884897"/>
            <a:ext cx="15115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Echt antik!</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62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37994" y="4947781"/>
            <a:ext cx="4471793" cy="1200329"/>
          </a:xfrm>
          <a:prstGeom prst="rect">
            <a:avLst/>
          </a:prstGeom>
          <a:solidFill>
            <a:schemeClr val="accent6">
              <a:lumMod val="20000"/>
              <a:lumOff val="80000"/>
              <a:alpha val="7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An dem großen Tisch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gabs</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Abendessen für mich und zwei weitere niederländische Urlauber</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948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Rechteck 2"/>
          <p:cNvSpPr/>
          <p:nvPr/>
        </p:nvSpPr>
        <p:spPr>
          <a:xfrm>
            <a:off x="514119" y="4930154"/>
            <a:ext cx="547295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14.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Awenne</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de-DE"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Graide</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(38 </a:t>
            </a:r>
            <a:r>
              <a:rPr kumimoji="0" lang="de-DE" sz="3200" b="1" i="0" u="none" strike="noStrike" kern="1200" cap="none" spc="0" normalizeH="0" baseline="0" noProof="0" dirty="0">
                <a:ln>
                  <a:noFill/>
                </a:ln>
                <a:solidFill>
                  <a:prstClr val="white"/>
                </a:solidFill>
                <a:effectLst/>
                <a:uLnTx/>
                <a:uFillTx/>
                <a:latin typeface="Calibri" panose="020F0502020204030204"/>
                <a:ea typeface="+mn-ea"/>
                <a:cs typeface="+mn-cs"/>
              </a:rPr>
              <a:t>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31.3.2021</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e Legende 3"/>
          <p:cNvSpPr/>
          <p:nvPr/>
        </p:nvSpPr>
        <p:spPr>
          <a:xfrm>
            <a:off x="3250594" y="3424296"/>
            <a:ext cx="3780562" cy="1688123"/>
          </a:xfrm>
          <a:prstGeom prst="wedgeEllipseCallout">
            <a:avLst/>
          </a:prstGeom>
          <a:solidFill>
            <a:srgbClr val="FFFF00">
              <a:alpha val="5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1" u="none" strike="noStrike" kern="1200" cap="none" spc="0" normalizeH="0" baseline="0" noProof="0" dirty="0" err="1">
                <a:ln>
                  <a:noFill/>
                </a:ln>
                <a:solidFill>
                  <a:prstClr val="black"/>
                </a:solidFill>
                <a:effectLst/>
                <a:uLnTx/>
                <a:uFillTx/>
                <a:latin typeface="Calibri" panose="020F0502020204030204"/>
                <a:ea typeface="+mn-ea"/>
                <a:cs typeface="+mn-cs"/>
              </a:rPr>
              <a:t>p</a:t>
            </a:r>
            <a:r>
              <a:rPr kumimoji="0" lang="de-DE" sz="3200" b="0" i="1" u="none" strike="noStrike" kern="1200" cap="none" spc="0" normalizeH="0" baseline="0" noProof="0" dirty="0" err="1" smtClean="0">
                <a:ln>
                  <a:noFill/>
                </a:ln>
                <a:solidFill>
                  <a:prstClr val="black"/>
                </a:solidFill>
                <a:effectLst/>
                <a:uLnTx/>
                <a:uFillTx/>
                <a:latin typeface="Calibri" panose="020F0502020204030204"/>
                <a:ea typeface="+mn-ea"/>
                <a:cs typeface="+mn-cs"/>
              </a:rPr>
              <a:t>uuuuh</a:t>
            </a:r>
            <a:r>
              <a:rPr kumimoji="0" lang="de-DE" sz="3200" b="0" i="1" u="none" strike="noStrike" kern="1200" cap="none" spc="0" normalizeH="0" baseline="0" noProof="0" dirty="0" smtClean="0">
                <a:ln>
                  <a:noFill/>
                </a:ln>
                <a:solidFill>
                  <a:prstClr val="black"/>
                </a:solidFill>
                <a:effectLst/>
                <a:uLnTx/>
                <a:uFillTx/>
                <a:latin typeface="Calibri" panose="020F0502020204030204"/>
                <a:ea typeface="+mn-ea"/>
                <a:cs typeface="+mn-cs"/>
              </a:rPr>
              <a:t> – völlig ungeplant !!</a:t>
            </a:r>
            <a:endParaRPr kumimoji="0" lang="de-DE"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150312" y="87683"/>
            <a:ext cx="17211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Awenne</a:t>
            </a:r>
            <a:endParaRPr kumimoji="0" 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79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fade">
                                      <p:cBhvr>
                                        <p:cTn id="21" dur="1250"/>
                                        <p:tgtEl>
                                          <p:spTgt spid="4">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281115" y="1727485"/>
            <a:ext cx="6589059" cy="41022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943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13359" y="5649239"/>
            <a:ext cx="690015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Mirwart</a:t>
            </a: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es soll eins der schönsten Dörfer der </a:t>
            </a:r>
            <a:r>
              <a:rPr kumimoji="0" lang="de-DE"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Wallonie</a:t>
            </a: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sein …..</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382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33819" y="5549029"/>
            <a:ext cx="6805808" cy="1107996"/>
          </a:xfrm>
          <a:prstGeom prst="rect">
            <a:avLst/>
          </a:prstGeom>
          <a:solidFill>
            <a:schemeClr val="accent6">
              <a:lumMod val="20000"/>
              <a:lumOff val="80000"/>
              <a:alpha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smtClean="0">
                <a:ln>
                  <a:noFill/>
                </a:ln>
                <a:solidFill>
                  <a:prstClr val="black"/>
                </a:solidFill>
                <a:effectLst/>
                <a:uLnTx/>
                <a:uFillTx/>
                <a:latin typeface="Calibri" panose="020F0502020204030204"/>
                <a:ea typeface="+mn-ea"/>
                <a:cs typeface="+mn-cs"/>
              </a:rPr>
              <a:t>Jetzt war </a:t>
            </a:r>
            <a:r>
              <a:rPr kumimoji="0" lang="de-DE" sz="2200" b="0" i="1" u="none" strike="noStrike" kern="1200" cap="none" spc="0" normalizeH="0" baseline="0" noProof="0" dirty="0" err="1" smtClean="0">
                <a:ln>
                  <a:noFill/>
                </a:ln>
                <a:solidFill>
                  <a:prstClr val="black"/>
                </a:solidFill>
                <a:effectLst/>
                <a:uLnTx/>
                <a:uFillTx/>
                <a:latin typeface="Calibri" panose="020F0502020204030204"/>
                <a:ea typeface="+mn-ea"/>
                <a:cs typeface="+mn-cs"/>
              </a:rPr>
              <a:t>Mirwart</a:t>
            </a:r>
            <a:r>
              <a:rPr kumimoji="0" lang="de-DE" sz="2200" b="0" i="1" u="none" strike="noStrike" kern="1200" cap="none" spc="0" normalizeH="0" baseline="0" noProof="0" dirty="0" smtClean="0">
                <a:ln>
                  <a:noFill/>
                </a:ln>
                <a:solidFill>
                  <a:prstClr val="black"/>
                </a:solidFill>
                <a:effectLst/>
                <a:uLnTx/>
                <a:uFillTx/>
                <a:latin typeface="Calibri" panose="020F0502020204030204"/>
                <a:ea typeface="+mn-ea"/>
                <a:cs typeface="+mn-cs"/>
              </a:rPr>
              <a:t> vor allem menschenleer und ich habe eigentlich kein Dorfzentrum gefunden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smtClean="0">
                <a:ln>
                  <a:noFill/>
                </a:ln>
                <a:solidFill>
                  <a:prstClr val="black"/>
                </a:solidFill>
                <a:effectLst/>
                <a:uLnTx/>
                <a:uFillTx/>
                <a:latin typeface="Calibri" panose="020F0502020204030204"/>
                <a:ea typeface="+mn-ea"/>
                <a:cs typeface="+mn-cs"/>
              </a:rPr>
              <a:t>Für mich war die Schönheit nicht so wirklich ersichtlich…</a:t>
            </a:r>
            <a:endParaRPr kumimoji="0" lang="de-DE" sz="2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7021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75988" y="5899758"/>
            <a:ext cx="42564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Das Schloss von </a:t>
            </a:r>
            <a:r>
              <a:rPr kumimoji="0" lang="de-DE"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Mirwart</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feld 3"/>
          <p:cNvSpPr txBox="1"/>
          <p:nvPr/>
        </p:nvSpPr>
        <p:spPr>
          <a:xfrm>
            <a:off x="8760296" y="1268760"/>
            <a:ext cx="3130768" cy="5324535"/>
          </a:xfrm>
          <a:prstGeom prst="rect">
            <a:avLst/>
          </a:prstGeom>
          <a:solidFill>
            <a:schemeClr val="accent6">
              <a:lumMod val="20000"/>
              <a:lumOff val="80000"/>
              <a:alpha val="87000"/>
            </a:schemeClr>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Als Burg im 11.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oberhalb des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Lomme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Tals von den Herren von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Mirwart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errichtet, war das Anwesen  für viele Jahrhunderte Zankapfel zwischen den regionalen und überregionalen Territorialherren: dem Erzbischof von Lüttich, dem Abt von St, Hubert, den Herren von Bouillon und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Orchimont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dem Großherzog von Luxemburg um nur einige zu nennen. Im 18.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zum Schloss umgebaut, Verfall im 20.Jh.</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540" y="1519518"/>
            <a:ext cx="7983136" cy="4733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96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44671" y="1767713"/>
            <a:ext cx="5970342" cy="3353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6439" y="966039"/>
            <a:ext cx="6666669" cy="3744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37361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370164" y="1166736"/>
            <a:ext cx="6318638" cy="4315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290625" y="-589679"/>
            <a:ext cx="6190397" cy="564014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299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a:ln w="22225">
            <a:noFill/>
          </a:ln>
        </p:spPr>
      </p:pic>
      <p:sp>
        <p:nvSpPr>
          <p:cNvPr id="3" name="Textfeld 2"/>
          <p:cNvSpPr txBox="1"/>
          <p:nvPr/>
        </p:nvSpPr>
        <p:spPr>
          <a:xfrm>
            <a:off x="388307" y="5336088"/>
            <a:ext cx="37327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 den Fischteichen von </a:t>
            </a:r>
            <a:r>
              <a:rPr kumimoji="0" lang="de-DE"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Mirwart</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feld 3"/>
          <p:cNvSpPr txBox="1"/>
          <p:nvPr/>
        </p:nvSpPr>
        <p:spPr>
          <a:xfrm>
            <a:off x="6096000" y="4803918"/>
            <a:ext cx="5787025" cy="1785104"/>
          </a:xfrm>
          <a:prstGeom prst="rect">
            <a:avLst/>
          </a:prstGeom>
          <a:solidFill>
            <a:schemeClr val="accent6">
              <a:lumMod val="20000"/>
              <a:lumOff val="80000"/>
              <a:alpha val="83000"/>
            </a:schemeClr>
          </a:solidFill>
          <a:ln w="2540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Hier wird die "</a:t>
            </a:r>
            <a:r>
              <a:rPr kumimoji="0" lang="de-DE" sz="2200" b="0" i="0" u="none" strike="noStrike" kern="1200" cap="none" spc="0" normalizeH="0" baseline="0" noProof="0" dirty="0" err="1">
                <a:ln>
                  <a:noFill/>
                </a:ln>
                <a:solidFill>
                  <a:prstClr val="black"/>
                </a:solidFill>
                <a:effectLst/>
                <a:uLnTx/>
                <a:uFillTx/>
                <a:latin typeface="Calibri" panose="020F0502020204030204"/>
                <a:ea typeface="+mn-ea"/>
                <a:cs typeface="+mn-cs"/>
              </a:rPr>
              <a:t>Fario</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 oder Bachforelle gezüchtet, die dann in den Flüssen der Ardennen ausgesetzt wird. Die Teiche liefern zwischen 8 und 10 Tonnen Fisch pro Jahr! Das Wasser der Teiche stammt aus dem Flüsschen "Le </a:t>
            </a:r>
            <a:r>
              <a:rPr kumimoji="0" lang="de-DE" sz="2200" b="0" i="0" u="none" strike="noStrike" kern="1200" cap="none" spc="0" normalizeH="0" baseline="0" noProof="0" dirty="0" err="1">
                <a:ln>
                  <a:noFill/>
                </a:ln>
                <a:solidFill>
                  <a:prstClr val="black"/>
                </a:solidFill>
                <a:effectLst/>
                <a:uLnTx/>
                <a:uFillTx/>
                <a:latin typeface="Calibri" panose="020F0502020204030204"/>
                <a:ea typeface="+mn-ea"/>
                <a:cs typeface="+mn-cs"/>
              </a:rPr>
              <a:t>Marsault</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6225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6895060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3737912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735475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4" name="Grafik 3"/>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51860" b="100000" l="42355" r="100000"/>
                    </a14:imgEffect>
                  </a14:imgLayer>
                </a14:imgProps>
              </a:ext>
              <a:ext uri="{28A0092B-C50C-407E-A947-70E740481C1C}">
                <a14:useLocalDpi xmlns:a14="http://schemas.microsoft.com/office/drawing/2010/main"/>
              </a:ext>
            </a:extLst>
          </a:blip>
          <a:srcRect l="43786" t="47545"/>
          <a:stretch/>
        </p:blipFill>
        <p:spPr>
          <a:xfrm flipH="1">
            <a:off x="-2" y="3216070"/>
            <a:ext cx="8367387" cy="3641930"/>
          </a:xfrm>
          <a:prstGeom prst="rect">
            <a:avLst/>
          </a:prstGeom>
        </p:spPr>
      </p:pic>
      <p:pic>
        <p:nvPicPr>
          <p:cNvPr id="6" name="Grafik 5"/>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4790" r="100000">
                        <a14:foregroundMark x1="6986" y1="55202" x2="6986" y2="55202"/>
                        <a14:foregroundMark x1="37325" y1="97688" x2="37325" y2="97688"/>
                        <a14:foregroundMark x1="29142" y1="20520" x2="29142" y2="20520"/>
                        <a14:foregroundMark x1="52695" y1="8092" x2="52695" y2="8092"/>
                        <a14:foregroundMark x1="81637" y1="19942" x2="81637" y2="19942"/>
                        <a14:foregroundMark x1="90818" y1="29769" x2="90818" y2="29769"/>
                        <a14:foregroundMark x1="96208" y1="51445" x2="96208" y2="51445"/>
                        <a14:foregroundMark x1="95808" y1="56647" x2="95808" y2="56647"/>
                        <a14:foregroundMark x1="94810" y1="44798" x2="94810" y2="44798"/>
                        <a14:foregroundMark x1="80639" y1="17630" x2="80639" y2="17630"/>
                        <a14:foregroundMark x1="7585" y1="45954" x2="7585" y2="45954"/>
                        <a14:foregroundMark x1="8782" y1="38728" x2="8782" y2="38728"/>
                        <a14:foregroundMark x1="12575" y1="32370" x2="12575" y2="32370"/>
                        <a14:foregroundMark x1="16766" y1="26590" x2="16766" y2="26590"/>
                        <a14:foregroundMark x1="18563" y1="22543" x2="18563" y2="22543"/>
                        <a14:foregroundMark x1="25948" y1="14162" x2="25948" y2="14162"/>
                        <a14:foregroundMark x1="34132" y1="9249" x2="34132" y2="9249"/>
                        <a14:foregroundMark x1="42914" y1="6647" x2="42914" y2="6647"/>
                        <a14:foregroundMark x1="47904" y1="6647" x2="47904" y2="6647"/>
                        <a14:foregroundMark x1="52295" y1="5491" x2="52295" y2="5491"/>
                        <a14:foregroundMark x1="57485" y1="6358" x2="57485" y2="6358"/>
                        <a14:foregroundMark x1="60279" y1="7225" x2="60279" y2="7225"/>
                        <a14:foregroundMark x1="63473" y1="7225" x2="63473" y2="7225"/>
                        <a14:foregroundMark x1="68862" y1="8382" x2="68862" y2="8382"/>
                        <a14:foregroundMark x1="72056" y1="9538" x2="72056" y2="9538"/>
                        <a14:foregroundMark x1="76048" y1="93064" x2="76048" y2="93064"/>
                        <a14:backgroundMark x1="8383" y1="65607" x2="8383" y2="65607"/>
                        <a14:backgroundMark x1="44910" y1="99711" x2="44910" y2="99711"/>
                        <a14:backgroundMark x1="39122" y1="98555" x2="39122" y2="98555"/>
                        <a14:backgroundMark x1="7585" y1="49711" x2="7585" y2="49711"/>
                        <a14:backgroundMark x1="7385" y1="58382" x2="7385" y2="58382"/>
                        <a14:backgroundMark x1="6786" y1="51734" x2="6786" y2="51734"/>
                      </a14:backgroundRemoval>
                    </a14:imgEffect>
                  </a14:imgLayer>
                </a14:imgProps>
              </a:ext>
              <a:ext uri="{28A0092B-C50C-407E-A947-70E740481C1C}">
                <a14:useLocalDpi xmlns:a14="http://schemas.microsoft.com/office/drawing/2010/main"/>
              </a:ext>
            </a:extLst>
          </a:blip>
          <a:srcRect/>
          <a:stretch/>
        </p:blipFill>
        <p:spPr>
          <a:xfrm>
            <a:off x="2239216" y="-564068"/>
            <a:ext cx="7157107" cy="4944910"/>
          </a:xfrm>
          <a:prstGeom prst="rect">
            <a:avLst/>
          </a:prstGeom>
        </p:spPr>
      </p:pic>
      <p:sp>
        <p:nvSpPr>
          <p:cNvPr id="5" name="Textfeld 4"/>
          <p:cNvSpPr txBox="1"/>
          <p:nvPr/>
        </p:nvSpPr>
        <p:spPr>
          <a:xfrm>
            <a:off x="8367385" y="146475"/>
            <a:ext cx="3647161" cy="6555641"/>
          </a:xfrm>
          <a:prstGeom prst="rect">
            <a:avLst/>
          </a:prstGeom>
          <a:solidFill>
            <a:schemeClr val="accent6">
              <a:lumMod val="20000"/>
              <a:lumOff val="80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Als der Wald zur Kohle </a:t>
            </a: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wurde</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Um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einen zentralen Schornstein herum stapelt der Köhler Holzstämme zu einem Meiler, den er mit Erde bedeckt. Etwa eine Woche lang wird das Holz unter Luftabschluss verkohlt. Wasser und pflanzliche Stoffe werden entfernt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Die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Köhler lebten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mehrere Wochen im Wald und bewachten ihren Meiler, damit er sich nicht versehentlich öffnete und das gesamte Holz verkohlte.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Man erhält nur 60 % des Volumens, 20 % des Gewichts der Stämme zurück. Holzkohle heizt stärker auf, ohne Energie in langen Flammen zu verlieren. Der Wind facht sie an, ohne sie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auslöschen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zu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können.</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feld 6"/>
          <p:cNvSpPr txBox="1"/>
          <p:nvPr/>
        </p:nvSpPr>
        <p:spPr>
          <a:xfrm>
            <a:off x="1741118" y="56492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childTnLst>
                                </p:cTn>
                              </p:par>
                              <p:par>
                                <p:cTn id="14" presetID="10" presetClass="entr" presetSubtype="0" fill="hold" nodeType="withEffect">
                                  <p:stCondLst>
                                    <p:cond delay="1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119" b="98434" l="0" r="95708">
                        <a14:foregroundMark x1="10300" y1="36018" x2="10300" y2="36018"/>
                        <a14:foregroundMark x1="16309" y1="19463" x2="16309" y2="19463"/>
                        <a14:foregroundMark x1="23176" y1="13870" x2="23176" y2="13870"/>
                        <a14:foregroundMark x1="28755" y1="10738" x2="28755" y2="10738"/>
                        <a14:foregroundMark x1="4077" y1="37360" x2="4077" y2="37360"/>
                        <a14:foregroundMark x1="76609" y1="24385" x2="76609" y2="24385"/>
                        <a14:foregroundMark x1="78326" y1="23043" x2="78326" y2="23043"/>
                        <a14:foregroundMark x1="85408" y1="35123" x2="85408" y2="35123"/>
                      </a14:backgroundRemoval>
                    </a14:imgEffect>
                  </a14:imgLayer>
                </a14:imgProps>
              </a:ext>
              <a:ext uri="{28A0092B-C50C-407E-A947-70E740481C1C}">
                <a14:useLocalDpi xmlns:a14="http://schemas.microsoft.com/office/drawing/2010/main"/>
              </a:ext>
            </a:extLst>
          </a:blip>
          <a:srcRect/>
          <a:stretch/>
        </p:blipFill>
        <p:spPr>
          <a:xfrm>
            <a:off x="9498764" y="4091801"/>
            <a:ext cx="2804694" cy="2692162"/>
          </a:xfrm>
          <a:prstGeom prst="rect">
            <a:avLst/>
          </a:prstGeom>
        </p:spPr>
      </p:pic>
      <p:sp>
        <p:nvSpPr>
          <p:cNvPr id="5" name="Textfeld 4"/>
          <p:cNvSpPr txBox="1"/>
          <p:nvPr/>
        </p:nvSpPr>
        <p:spPr>
          <a:xfrm>
            <a:off x="257361" y="676439"/>
            <a:ext cx="5321875"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Es ist das Ende des Mittelalters, eine Zeit voller Entdeckungen beginnt. Im Jahr 1536 beschließt der Herr von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Mirwart</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Marsolle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einen Hochofen zur Eisenherstellung zu errichten, und stellt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einen Hüttenmeister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und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Arbeiter ein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An diesem Ort gibt es nämlich drei interessante Ressourcen: Wasser, Holz und Erz. Der Hochofen wird bis 1568 genutzt. Holzfäller, Köhler und Bergleute arbeiten in der Nähe des Standorts. Der Wald wird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dabei übermäßig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ausgebeutet. Allein der Hochofen verbraucht mehrere Tausend m3 Holz pro Jahr. Es wird eine wallonische Technik verwendet, die ihre Zeit revolutioniert hat: das indirekte Verfahren oder die Herstellung von Eisen in zwei Schritten statt in einem. Die gusseisernen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Gueus</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(Eisenträger mit hohem Kohlenstoffgehalt) werden anschließend weiterverarbeitet und gereinigt, um in einer Veredelungsschmiede am Fuße des Schlosses hochwertiges Eisen zu produzieren. Das Eisenerz (Hämatit) wird aus dem Untergrund gewonnen und zur Herstellung von Gusseisen geschmolzen. Es wird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dabei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Castine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(ein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Kalkstein) hinzugefügt, um das Schmelzen zu unterstützen. </a:t>
            </a:r>
          </a:p>
        </p:txBody>
      </p:sp>
      <p:sp>
        <p:nvSpPr>
          <p:cNvPr id="6" name="Textfeld 5"/>
          <p:cNvSpPr txBox="1"/>
          <p:nvPr/>
        </p:nvSpPr>
        <p:spPr>
          <a:xfrm>
            <a:off x="2086161" y="102062"/>
            <a:ext cx="8516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Der Hochofen des verschwundenen Dorfes von </a:t>
            </a:r>
            <a:r>
              <a:rPr kumimoji="0" lang="de-DE"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Marsolle</a:t>
            </a:r>
            <a:endPar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1161" b="100000" l="15899" r="70044">
                        <a14:backgroundMark x1="18492" y1="64008" x2="18492" y2="64008"/>
                        <a14:backgroundMark x1="19720" y1="66496" x2="19720" y2="66496"/>
                        <a14:backgroundMark x1="19891" y1="66177" x2="19891" y2="66177"/>
                        <a14:backgroundMark x1="17298" y1="66305" x2="17298" y2="66305"/>
                        <a14:backgroundMark x1="19208" y1="70389" x2="19208" y2="70389"/>
                        <a14:backgroundMark x1="19823" y1="73644" x2="19823" y2="73644"/>
                        <a14:backgroundMark x1="19550" y1="74920" x2="19550" y2="74920"/>
                      </a14:backgroundRemoval>
                    </a14:imgEffect>
                  </a14:imgLayer>
                </a14:imgProps>
              </a:ext>
              <a:ext uri="{28A0092B-C50C-407E-A947-70E740481C1C}">
                <a14:useLocalDpi xmlns:a14="http://schemas.microsoft.com/office/drawing/2010/main"/>
              </a:ext>
            </a:extLst>
          </a:blip>
          <a:srcRect l="14471" t="41840" r="29572"/>
          <a:stretch/>
        </p:blipFill>
        <p:spPr>
          <a:xfrm>
            <a:off x="5579236" y="712934"/>
            <a:ext cx="6270719" cy="3484634"/>
          </a:xfrm>
          <a:prstGeom prst="rect">
            <a:avLst/>
          </a:prstGeom>
          <a:ln>
            <a:solidFill>
              <a:srgbClr val="000000"/>
            </a:solidFill>
          </a:ln>
        </p:spPr>
      </p:pic>
      <p:pic>
        <p:nvPicPr>
          <p:cNvPr id="7" name="Grafik 6"/>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4" b="89974" l="698" r="93721"/>
                    </a14:imgEffect>
                  </a14:imgLayer>
                </a14:imgProps>
              </a:ext>
              <a:ext uri="{28A0092B-C50C-407E-A947-70E740481C1C}">
                <a14:useLocalDpi xmlns:a14="http://schemas.microsoft.com/office/drawing/2010/main"/>
              </a:ext>
            </a:extLst>
          </a:blip>
          <a:srcRect b="-1393"/>
          <a:stretch/>
        </p:blipFill>
        <p:spPr>
          <a:xfrm>
            <a:off x="9890987" y="2296155"/>
            <a:ext cx="2622026" cy="2339655"/>
          </a:xfrm>
          <a:prstGeom prst="rect">
            <a:avLst/>
          </a:prstGeom>
        </p:spPr>
      </p:pic>
      <p:pic>
        <p:nvPicPr>
          <p:cNvPr id="9" name="Grafik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75492" y="4250301"/>
            <a:ext cx="3155289" cy="2375161"/>
          </a:xfrm>
          <a:prstGeom prst="rect">
            <a:avLst/>
          </a:prstGeom>
          <a:ln>
            <a:noFill/>
          </a:ln>
          <a:effectLst>
            <a:outerShdw blurRad="292100" dist="139700" dir="2700000" algn="tl" rotWithShape="0">
              <a:srgbClr val="333333">
                <a:alpha val="65000"/>
              </a:srgbClr>
            </a:outerShdw>
          </a:effectLst>
        </p:spPr>
      </p:pic>
      <p:sp>
        <p:nvSpPr>
          <p:cNvPr id="10" name="Textfeld 9"/>
          <p:cNvSpPr txBox="1"/>
          <p:nvPr/>
        </p:nvSpPr>
        <p:spPr>
          <a:xfrm>
            <a:off x="6877581" y="6169846"/>
            <a:ext cx="5202659" cy="523220"/>
          </a:xfrm>
          <a:prstGeom prst="rect">
            <a:avLst/>
          </a:prstGeom>
          <a:solidFill>
            <a:schemeClr val="accent6">
              <a:lumMod val="20000"/>
              <a:lumOff val="80000"/>
            </a:schemeClr>
          </a:solid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panose="020F0502020204030204"/>
                <a:ea typeface="+mn-ea"/>
                <a:cs typeface="+mn-cs"/>
              </a:rPr>
              <a:t>260 Jahre später entdeckt der Historiker J.P. Weber die Überreste des Hochofens und beginnt zwischen 1984 -92 mit den Ausgrabungen</a:t>
            </a: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feld 10"/>
          <p:cNvSpPr txBox="1"/>
          <p:nvPr/>
        </p:nvSpPr>
        <p:spPr>
          <a:xfrm>
            <a:off x="6400033" y="1001467"/>
            <a:ext cx="1188082"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Holzkohlenlager</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feld 11"/>
          <p:cNvSpPr txBox="1"/>
          <p:nvPr/>
        </p:nvSpPr>
        <p:spPr>
          <a:xfrm>
            <a:off x="7216700" y="2378037"/>
            <a:ext cx="1036823"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Hochofen       </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feld 12"/>
          <p:cNvSpPr txBox="1"/>
          <p:nvPr/>
        </p:nvSpPr>
        <p:spPr>
          <a:xfrm>
            <a:off x="5775492" y="1480818"/>
            <a:ext cx="789832"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Aquädukt</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feld 13"/>
          <p:cNvSpPr txBox="1"/>
          <p:nvPr/>
        </p:nvSpPr>
        <p:spPr>
          <a:xfrm>
            <a:off x="8360507" y="1001467"/>
            <a:ext cx="1022524"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Wohnbereich</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feld 14"/>
          <p:cNvSpPr txBox="1"/>
          <p:nvPr/>
        </p:nvSpPr>
        <p:spPr>
          <a:xfrm>
            <a:off x="9719229" y="1981023"/>
            <a:ext cx="1027910"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Abraumhalde</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feld 15"/>
          <p:cNvSpPr txBox="1"/>
          <p:nvPr/>
        </p:nvSpPr>
        <p:spPr>
          <a:xfrm>
            <a:off x="9596994" y="778161"/>
            <a:ext cx="2584490"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Alter Weg von Transinne nach </a:t>
            </a:r>
            <a:r>
              <a:rPr kumimoji="0" lang="de-DE"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Mirwart</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feld 16"/>
          <p:cNvSpPr txBox="1"/>
          <p:nvPr/>
        </p:nvSpPr>
        <p:spPr>
          <a:xfrm>
            <a:off x="8026641" y="3327484"/>
            <a:ext cx="1410843" cy="276999"/>
          </a:xfrm>
          <a:prstGeom prst="rect">
            <a:avLst/>
          </a:prstGeom>
          <a:solidFill>
            <a:schemeClr val="accent6">
              <a:lumMod val="20000"/>
              <a:lumOff val="80000"/>
            </a:schemeClr>
          </a:solidFill>
          <a:ln>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Abwasserkanal       </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1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278251" y="5948313"/>
            <a:ext cx="52507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Rekonstruktion des Hochofens</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76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8383089" y="381240"/>
            <a:ext cx="3615545"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Die Gewinnung von Roheisen erfolgt durch Gießen des Metalls in eine Form, die in den Sand gezeichnet wird. Es werden gusseiserne </a:t>
            </a:r>
            <a:r>
              <a:rPr kumimoji="0" lang="de-DE" sz="1500" b="0" i="0" u="none" strike="noStrike" kern="1200" cap="none" spc="0" normalizeH="0" baseline="0" noProof="0" dirty="0" smtClean="0">
                <a:ln>
                  <a:noFill/>
                </a:ln>
                <a:solidFill>
                  <a:prstClr val="black"/>
                </a:solidFill>
                <a:effectLst/>
                <a:uLnTx/>
                <a:uFillTx/>
                <a:latin typeface="Calibri" panose="020F0502020204030204"/>
                <a:ea typeface="+mn-ea"/>
                <a:cs typeface="+mn-cs"/>
              </a:rPr>
              <a:t>Stangen </a:t>
            </a: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(sog. "</a:t>
            </a:r>
            <a:r>
              <a:rPr kumimoji="0" lang="de-DE" sz="1500" b="0" i="0" u="none" strike="noStrike" kern="1200" cap="none" spc="0" normalizeH="0" baseline="0" noProof="0" dirty="0" err="1">
                <a:ln>
                  <a:noFill/>
                </a:ln>
                <a:solidFill>
                  <a:prstClr val="black"/>
                </a:solidFill>
                <a:effectLst/>
                <a:uLnTx/>
                <a:uFillTx/>
                <a:latin typeface="Calibri" panose="020F0502020204030204"/>
                <a:ea typeface="+mn-ea"/>
                <a:cs typeface="+mn-cs"/>
              </a:rPr>
              <a:t>gueuses</a:t>
            </a: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 Kaminabdeckungen, Töpfe, Feuerböcke usw. hergestellt. Die glasig aussehende Schlacke wird aus dem geschmolzenen Metall abgeschöpft. Wenn sie genug Eisen enthält, wird sie in den Ofen zurückgeworfen</a:t>
            </a:r>
          </a:p>
        </p:txBody>
      </p:sp>
      <p:pic>
        <p:nvPicPr>
          <p:cNvPr id="7" name="Grafik 6"/>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8787" b="94561" l="6464" r="88973">
                        <a14:foregroundMark x1="24335" y1="15900" x2="24335" y2="15900"/>
                        <a14:foregroundMark x1="67300" y1="23013" x2="67300" y2="23013"/>
                        <a14:foregroundMark x1="57034" y1="15063" x2="57034" y2="15063"/>
                        <a14:foregroundMark x1="76806" y1="43515" x2="76806" y2="43515"/>
                        <a14:foregroundMark x1="6464" y1="42259" x2="6464" y2="42259"/>
                        <a14:foregroundMark x1="48289" y1="94979" x2="48289" y2="94979"/>
                      </a14:backgroundRemoval>
                    </a14:imgEffect>
                  </a14:imgLayer>
                </a14:imgProps>
              </a:ext>
              <a:ext uri="{28A0092B-C50C-407E-A947-70E740481C1C}">
                <a14:useLocalDpi xmlns:a14="http://schemas.microsoft.com/office/drawing/2010/main"/>
              </a:ext>
            </a:extLst>
          </a:blip>
          <a:srcRect/>
          <a:stretch/>
        </p:blipFill>
        <p:spPr>
          <a:xfrm>
            <a:off x="8791327" y="2561437"/>
            <a:ext cx="975241" cy="1523184"/>
          </a:xfrm>
          <a:prstGeom prst="rect">
            <a:avLst/>
          </a:prstGeom>
        </p:spPr>
      </p:pic>
      <p:pic>
        <p:nvPicPr>
          <p:cNvPr id="8" name="Grafik 7"/>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891" b="89494" l="0" r="89713"/>
                    </a14:imgEffect>
                  </a14:imgLayer>
                </a14:imgProps>
              </a:ext>
              <a:ext uri="{28A0092B-C50C-407E-A947-70E740481C1C}">
                <a14:useLocalDpi xmlns:a14="http://schemas.microsoft.com/office/drawing/2010/main"/>
              </a:ext>
            </a:extLst>
          </a:blip>
          <a:srcRect/>
          <a:stretch/>
        </p:blipFill>
        <p:spPr>
          <a:xfrm>
            <a:off x="10188645" y="2876647"/>
            <a:ext cx="1650670" cy="1207974"/>
          </a:xfrm>
          <a:prstGeom prst="rect">
            <a:avLst/>
          </a:prstGeom>
        </p:spPr>
      </p:pic>
      <p:pic>
        <p:nvPicPr>
          <p:cNvPr id="9" name="Grafik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9854" y="5485074"/>
            <a:ext cx="2784025" cy="118416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39572" b="100000" l="27003" r="80464">
                        <a14:foregroundMark x1="69724" y1="41774" x2="69724" y2="41774"/>
                        <a14:foregroundMark x1="75247" y1="54190" x2="75247" y2="54190"/>
                        <a14:foregroundMark x1="78179" y1="47523" x2="78179" y2="47523"/>
                        <a14:foregroundMark x1="77702" y1="49419" x2="77702" y2="49419"/>
                        <a14:foregroundMark x1="78520" y1="50275" x2="78520" y2="50275"/>
                        <a14:foregroundMark x1="76884" y1="41774" x2="76884" y2="41774"/>
                        <a14:foregroundMark x1="76065" y1="43425" x2="76065" y2="43425"/>
                        <a14:foregroundMark x1="78009" y1="42263" x2="78009" y2="42263"/>
                        <a14:foregroundMark x1="38323" y1="43119" x2="38323" y2="43119"/>
                        <a14:foregroundMark x1="67780" y1="44281" x2="67780" y2="44281"/>
                        <a14:backgroundMark x1="75759" y1="86789" x2="75759" y2="86789"/>
                        <a14:backgroundMark x1="73474" y1="86300" x2="73474" y2="86300"/>
                        <a14:backgroundMark x1="73133" y1="92232" x2="73133" y2="92232"/>
                        <a14:backgroundMark x1="72008" y1="96330" x2="72008" y2="96330"/>
                      </a14:backgroundRemoval>
                    </a14:imgEffect>
                  </a14:imgLayer>
                </a14:imgProps>
              </a:ext>
              <a:ext uri="{28A0092B-C50C-407E-A947-70E740481C1C}">
                <a14:useLocalDpi xmlns:a14="http://schemas.microsoft.com/office/drawing/2010/main"/>
              </a:ext>
            </a:extLst>
          </a:blip>
          <a:srcRect l="28259" t="40383" r="19529" b="1783"/>
          <a:stretch/>
        </p:blipFill>
        <p:spPr>
          <a:xfrm>
            <a:off x="3740825" y="725697"/>
            <a:ext cx="4498239" cy="5194664"/>
          </a:xfrm>
          <a:prstGeom prst="rect">
            <a:avLst/>
          </a:prstGeom>
        </p:spPr>
      </p:pic>
      <p:pic>
        <p:nvPicPr>
          <p:cNvPr id="10" name="Grafik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78501" y="3764846"/>
            <a:ext cx="2105697" cy="2938906"/>
          </a:xfrm>
          <a:prstGeom prst="ellipse">
            <a:avLst/>
          </a:prstGeom>
          <a:ln>
            <a:noFill/>
          </a:ln>
          <a:effectLst>
            <a:softEdge rad="112500"/>
          </a:effectLst>
        </p:spPr>
      </p:pic>
      <p:sp>
        <p:nvSpPr>
          <p:cNvPr id="12" name="Textfeld 11"/>
          <p:cNvSpPr txBox="1"/>
          <p:nvPr/>
        </p:nvSpPr>
        <p:spPr>
          <a:xfrm>
            <a:off x="4669325" y="169282"/>
            <a:ext cx="4780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DIE ARBEITSWEISE DES HOCHOFENS</a:t>
            </a:r>
            <a:endPar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feld 12"/>
          <p:cNvSpPr txBox="1"/>
          <p:nvPr/>
        </p:nvSpPr>
        <p:spPr>
          <a:xfrm>
            <a:off x="199285" y="154761"/>
            <a:ext cx="3610708"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Zur Herstellung von Eisen verwenden die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Hüttenmeister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eine Brennsäule in Form der Basis einer Pyramide, die etwa sechs Meter hoch ist. Die Steinmauern sind über einen Meter breit. Ein Schaufelrad treibt Blasebälge an, die das Feuer aufrechterhalten. Außerdem braucht man Hunderte von Kippern mit Holzkohle, Eisenerz und ... Wasser. Die Schwierigkeit besteht darin, über 1500 °C zu erreichen und das Erz zu schmelzen!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Die Beschickung erfolgt von oben. Nach dem Erhitzen der Säule werden aufeinanderfolgende Schichten von Holzkohle und Eisenerz mit Blöcken aus Biberstein (Kalkstein) in die Säule geschüttet, die beim Schmelzen die Unreinheiten der Schmelze sammeln und Schlacke bilden. Der Hochofen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explodierte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manchmal unter der Hitzeeinwirkung.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feld 13"/>
          <p:cNvSpPr txBox="1"/>
          <p:nvPr/>
        </p:nvSpPr>
        <p:spPr>
          <a:xfrm>
            <a:off x="8276492" y="5438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feld 14"/>
          <p:cNvSpPr txBox="1"/>
          <p:nvPr/>
        </p:nvSpPr>
        <p:spPr>
          <a:xfrm>
            <a:off x="9409259" y="3764846"/>
            <a:ext cx="2589375" cy="3093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Ein Schaufelrad treibt Blasebälge an, die </a:t>
            </a:r>
            <a:r>
              <a:rPr kumimoji="0" lang="de-DE" sz="1500" b="0" i="0" u="none" strike="noStrike" kern="1200" cap="none" spc="0" normalizeH="0" baseline="0" noProof="0" dirty="0" smtClean="0">
                <a:ln>
                  <a:noFill/>
                </a:ln>
                <a:solidFill>
                  <a:prstClr val="black"/>
                </a:solidFill>
                <a:effectLst/>
                <a:uLnTx/>
                <a:uFillTx/>
                <a:latin typeface="Calibri" panose="020F0502020204030204"/>
                <a:ea typeface="+mn-ea"/>
                <a:cs typeface="+mn-cs"/>
              </a:rPr>
              <a:t>Luft </a:t>
            </a: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an die Basis des </a:t>
            </a:r>
            <a:r>
              <a:rPr kumimoji="0" lang="de-DE" sz="1500" b="0" i="0" u="none" strike="noStrike" kern="1200" cap="none" spc="0" normalizeH="0" baseline="0" noProof="0" dirty="0" smtClean="0">
                <a:ln>
                  <a:noFill/>
                </a:ln>
                <a:solidFill>
                  <a:prstClr val="black"/>
                </a:solidFill>
                <a:effectLst/>
                <a:uLnTx/>
                <a:uFillTx/>
                <a:latin typeface="Calibri" panose="020F0502020204030204"/>
                <a:ea typeface="+mn-ea"/>
                <a:cs typeface="+mn-cs"/>
              </a:rPr>
              <a:t>Ofens bringen, </a:t>
            </a: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um die Verbrennung der Kohle aufrechtzuerhalten und die Temperatur auf 1535 °C zu erhöhen, der  Temperatur, bei der das Eisen schmilzt. Im </a:t>
            </a:r>
            <a:r>
              <a:rPr kumimoji="0" lang="de-DE" sz="1500" b="0" i="0" u="none" strike="noStrike" kern="1200" cap="none" spc="0" normalizeH="0" baseline="0" noProof="0" dirty="0" smtClean="0">
                <a:ln>
                  <a:noFill/>
                </a:ln>
                <a:solidFill>
                  <a:prstClr val="black"/>
                </a:solidFill>
                <a:effectLst/>
                <a:uLnTx/>
                <a:uFillTx/>
                <a:latin typeface="Calibri" panose="020F0502020204030204"/>
                <a:ea typeface="+mn-ea"/>
                <a:cs typeface="+mn-cs"/>
              </a:rPr>
              <a:t>Inneren </a:t>
            </a: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des Ofens schmilzt </a:t>
            </a:r>
            <a:r>
              <a:rPr kumimoji="0" lang="de-DE" sz="1500" b="0" i="0" u="none" strike="noStrike" kern="1200" cap="none" spc="0" normalizeH="0" baseline="0" noProof="0" dirty="0" smtClean="0">
                <a:ln>
                  <a:noFill/>
                </a:ln>
                <a:solidFill>
                  <a:prstClr val="black"/>
                </a:solidFill>
                <a:effectLst/>
                <a:uLnTx/>
                <a:uFillTx/>
                <a:latin typeface="Calibri" panose="020F0502020204030204"/>
                <a:ea typeface="+mn-ea"/>
                <a:cs typeface="+mn-cs"/>
              </a:rPr>
              <a:t>dann das </a:t>
            </a: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Erz und das Metall kommt zum Vorschein.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feld 15"/>
          <p:cNvSpPr txBox="1"/>
          <p:nvPr/>
        </p:nvSpPr>
        <p:spPr>
          <a:xfrm>
            <a:off x="5989944" y="2643397"/>
            <a:ext cx="2138919"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Hüttenmeister, Schmelzmeister</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feld 16"/>
          <p:cNvSpPr txBox="1"/>
          <p:nvPr/>
        </p:nvSpPr>
        <p:spPr>
          <a:xfrm>
            <a:off x="3916939" y="1304569"/>
            <a:ext cx="532518" cy="276999"/>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Lader</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feld 18"/>
          <p:cNvSpPr txBox="1"/>
          <p:nvPr/>
        </p:nvSpPr>
        <p:spPr>
          <a:xfrm>
            <a:off x="6111370" y="1731687"/>
            <a:ext cx="1085851" cy="461665"/>
          </a:xfrm>
          <a:prstGeom prst="rect">
            <a:avLst/>
          </a:prstGeom>
          <a:solidFill>
            <a:schemeClr val="accent6">
              <a:lumMod val="20000"/>
              <a:lumOff val="80000"/>
            </a:schemeClr>
          </a:solid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Zerkleinerer (</a:t>
            </a:r>
            <a:r>
              <a:rPr kumimoji="0" lang="de-DE"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Bocardeur</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229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45097" y="188989"/>
            <a:ext cx="9577633" cy="6464521"/>
          </a:xfrm>
          <a:prstGeom prst="rect">
            <a:avLst/>
          </a:prstGeom>
        </p:spPr>
      </p:pic>
      <p:sp>
        <p:nvSpPr>
          <p:cNvPr id="4" name="Textfeld 3"/>
          <p:cNvSpPr txBox="1"/>
          <p:nvPr/>
        </p:nvSpPr>
        <p:spPr>
          <a:xfrm>
            <a:off x="10007601" y="4622185"/>
            <a:ext cx="1930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Jan Breughel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d.Ä</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(1568-1625)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Wallonischer Hochofen – dem Hochofen von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Marsolle</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sehr ähnlich</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49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304453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342" y="309373"/>
            <a:ext cx="6164985" cy="3463047"/>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62" y="2999371"/>
            <a:ext cx="6200384" cy="348293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0382" y="3917291"/>
            <a:ext cx="4853283" cy="2726227"/>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263352" y="108698"/>
            <a:ext cx="518577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Nachdem ich in aller Ruhe den Hochofen besichtigt hatte, fiel mir kurze Zeit später auf, dass ich mich gestern bei der Kalkulation der heutigen Etappe mächtig verrechnet hatte: ich hatte  - und es war 13.00!! - gerade 16 km gewandert und es waren noch 22 km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 Nicht mehr ans Ziel denken , nur noch die Landschaft bewundern und immer Schritt für Schritt weitergehen…..</a:t>
            </a:r>
            <a:endParaRPr kumimoji="0" lang="de-DE"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feld 5"/>
          <p:cNvSpPr txBox="1"/>
          <p:nvPr/>
        </p:nvSpPr>
        <p:spPr>
          <a:xfrm>
            <a:off x="1189971" y="5802487"/>
            <a:ext cx="27563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Alter Waschbrunnen</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feld 6"/>
          <p:cNvSpPr txBox="1"/>
          <p:nvPr/>
        </p:nvSpPr>
        <p:spPr>
          <a:xfrm>
            <a:off x="9682619" y="2999371"/>
            <a:ext cx="19948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white"/>
                </a:solidFill>
                <a:effectLst/>
                <a:uLnTx/>
                <a:uFillTx/>
                <a:latin typeface="Calibri" panose="020F0502020204030204"/>
                <a:ea typeface="+mn-ea"/>
                <a:cs typeface="+mn-cs"/>
              </a:rPr>
              <a:t>Transinne</a:t>
            </a:r>
            <a:endPar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218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227519" y="5085567"/>
            <a:ext cx="4359058" cy="1323439"/>
          </a:xfrm>
          <a:prstGeom prst="rect">
            <a:avLst/>
          </a:prstGeom>
          <a:solidFill>
            <a:schemeClr val="accent6">
              <a:lumMod val="20000"/>
              <a:lumOff val="80000"/>
              <a:alpha val="83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Seit dem gestrigen Besuch des Freiluftmuseums weiß ich, dass es sich hier um ein typische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Hausform</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der Region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Riez</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et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Sart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handelt …</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9600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991605" y="5924811"/>
            <a:ext cx="38756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black"/>
                </a:solidFill>
                <a:effectLst/>
                <a:uLnTx/>
                <a:uFillTx/>
                <a:latin typeface="Calibri" panose="020F0502020204030204"/>
                <a:ea typeface="+mn-ea"/>
                <a:cs typeface="+mn-cs"/>
              </a:rPr>
              <a:t>Für das Osterfeuer?</a:t>
            </a:r>
            <a:endParaRPr kumimoji="0" 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4120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340251" y="5874707"/>
            <a:ext cx="39613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Am Oberlauf der Lesse</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773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894187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357" y="1362204"/>
            <a:ext cx="10565758" cy="413358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413357" y="5505186"/>
            <a:ext cx="47824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 nicht nur in Kelmis !</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91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12343" t="8178" r="11102" b="15247"/>
          <a:stretch/>
        </p:blipFill>
        <p:spPr>
          <a:xfrm>
            <a:off x="-13448" y="0"/>
            <a:ext cx="12205447" cy="6858000"/>
          </a:xfrm>
          <a:prstGeom prst="rect">
            <a:avLst/>
          </a:prstGeom>
        </p:spPr>
      </p:pic>
    </p:spTree>
    <p:extLst>
      <p:ext uri="{BB962C8B-B14F-4D97-AF65-F5344CB8AC3E}">
        <p14:creationId xmlns:p14="http://schemas.microsoft.com/office/powerpoint/2010/main" val="14128264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9294311" y="5736921"/>
            <a:ext cx="25747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white"/>
                </a:solidFill>
                <a:effectLst/>
                <a:uLnTx/>
                <a:uFillTx/>
                <a:latin typeface="Calibri" panose="020F0502020204030204"/>
                <a:ea typeface="+mn-ea"/>
                <a:cs typeface="+mn-cs"/>
              </a:rPr>
              <a:t>Blick auf </a:t>
            </a:r>
            <a:r>
              <a:rPr kumimoji="0" lang="de-DE" sz="3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Our</a:t>
            </a:r>
            <a:endPar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1595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51352" y="5736921"/>
            <a:ext cx="113043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Our</a:t>
            </a:r>
            <a:endParaRPr kumimoji="0" lang="de-DE"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2287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50729" y="4659680"/>
            <a:ext cx="8605380" cy="1938992"/>
          </a:xfrm>
          <a:prstGeom prst="rect">
            <a:avLst/>
          </a:prstGeom>
          <a:solidFill>
            <a:schemeClr val="accent6">
              <a:lumMod val="20000"/>
              <a:lumOff val="80000"/>
              <a:alpha val="7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Endlich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Mein B&amp;B in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Graide</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(am Ende des Straßendorfs gelegen….</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grrr</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Kurz vorher gab es noch etwas, was ich fast als Fata Morgana angesehen hätte, sich aber als Realität herausstellte: nach 38 km ein italienischer Eiswagen mit dem besten Eis meines Lebens….</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164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t="-910"/>
          <a:stretch/>
        </p:blipFill>
        <p:spPr>
          <a:xfrm>
            <a:off x="0" y="0"/>
            <a:ext cx="12192000" cy="6858001"/>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986" y="1296365"/>
            <a:ext cx="9535098" cy="6678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58686" y="1402378"/>
            <a:ext cx="8500381" cy="5672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1245066" y="5720019"/>
            <a:ext cx="186781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smtClean="0">
                <a:ln>
                  <a:noFill/>
                </a:ln>
                <a:solidFill>
                  <a:prstClr val="black"/>
                </a:solidFill>
                <a:effectLst/>
                <a:uLnTx/>
                <a:uFillTx/>
                <a:latin typeface="Calibri" panose="020F0502020204030204"/>
                <a:ea typeface="+mn-ea"/>
                <a:cs typeface="+mn-cs"/>
              </a:rPr>
              <a:t>Wiesel</a:t>
            </a:r>
            <a:endParaRPr kumimoji="0" lang="de-DE"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1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750" fill="hold"/>
                                        <p:tgtEl>
                                          <p:spTgt spid="4"/>
                                        </p:tgtEl>
                                        <p:attrNameLst>
                                          <p:attrName>ppt_w</p:attrName>
                                        </p:attrNameLst>
                                      </p:cBhvr>
                                      <p:tavLst>
                                        <p:tav tm="0">
                                          <p:val>
                                            <p:fltVal val="0"/>
                                          </p:val>
                                        </p:tav>
                                        <p:tav tm="100000">
                                          <p:val>
                                            <p:strVal val="#ppt_w"/>
                                          </p:val>
                                        </p:tav>
                                      </p:tavLst>
                                    </p:anim>
                                    <p:anim calcmode="lin" valueType="num">
                                      <p:cBhvr>
                                        <p:cTn id="18" dur="1750" fill="hold"/>
                                        <p:tgtEl>
                                          <p:spTgt spid="4"/>
                                        </p:tgtEl>
                                        <p:attrNameLst>
                                          <p:attrName>ppt_h</p:attrName>
                                        </p:attrNameLst>
                                      </p:cBhvr>
                                      <p:tavLst>
                                        <p:tav tm="0">
                                          <p:val>
                                            <p:fltVal val="0"/>
                                          </p:val>
                                        </p:tav>
                                        <p:tav tm="100000">
                                          <p:val>
                                            <p:strVal val="#ppt_h"/>
                                          </p:val>
                                        </p:tav>
                                      </p:tavLst>
                                    </p:anim>
                                    <p:animEffect transition="in" filter="fade">
                                      <p:cBhvr>
                                        <p:cTn id="1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3" name="Grafik 2"/>
          <p:cNvPicPr>
            <a:picLocks noChangeAspect="1"/>
          </p:cNvPicPr>
          <p:nvPr/>
        </p:nvPicPr>
        <p:blipFill>
          <a:blip r:embed="rId3" cstate="screen">
            <a:extLst>
              <a:ext uri="{BEBA8EAE-BF5A-486C-A8C5-ECC9F3942E4B}">
                <a14:imgProps xmlns:a14="http://schemas.microsoft.com/office/drawing/2010/main">
                  <a14:imgLayer r:embed="rId4">
                    <a14:imgEffect>
                      <a14:backgroundRemoval t="9817" b="88997" l="10000" r="96667">
                        <a14:backgroundMark x1="71758" y1="43258" x2="71758" y2="43258"/>
                        <a14:backgroundMark x1="75939" y1="50485" x2="75939" y2="50485"/>
                        <a14:backgroundMark x1="70545" y1="50485" x2="70545" y2="50485"/>
                        <a14:backgroundMark x1="77818" y1="54369" x2="77818" y2="54369"/>
                        <a14:backgroundMark x1="63939" y1="80583" x2="63939" y2="80583"/>
                        <a14:backgroundMark x1="57576" y1="77886" x2="57576" y2="77886"/>
                        <a14:backgroundMark x1="76970" y1="54369" x2="76970" y2="54369"/>
                      </a14:backgroundRemoval>
                    </a14:imgEffect>
                  </a14:imgLayer>
                </a14:imgProps>
              </a:ext>
              <a:ext uri="{28A0092B-C50C-407E-A947-70E740481C1C}">
                <a14:useLocalDpi xmlns:a14="http://schemas.microsoft.com/office/drawing/2010/main"/>
              </a:ext>
            </a:extLst>
          </a:blip>
          <a:stretch>
            <a:fillRect/>
          </a:stretch>
        </p:blipFill>
        <p:spPr>
          <a:xfrm rot="5400000">
            <a:off x="7060768" y="1032287"/>
            <a:ext cx="7816345" cy="4390663"/>
          </a:xfrm>
          <a:prstGeom prst="rect">
            <a:avLst/>
          </a:prstGeom>
        </p:spPr>
      </p:pic>
      <p:sp>
        <p:nvSpPr>
          <p:cNvPr id="4" name="Textfeld 3"/>
          <p:cNvSpPr txBox="1"/>
          <p:nvPr/>
        </p:nvSpPr>
        <p:spPr>
          <a:xfrm>
            <a:off x="208344" y="3565002"/>
            <a:ext cx="9398644" cy="3108543"/>
          </a:xfrm>
          <a:prstGeom prst="rect">
            <a:avLst/>
          </a:prstGeom>
          <a:solidFill>
            <a:schemeClr val="accent6">
              <a:lumMod val="20000"/>
              <a:lumOff val="80000"/>
              <a:alpha val="82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t>Der einzige nicht gesperrte Weg durch den Privatwald des belgischen Königs bei </a:t>
            </a:r>
            <a:r>
              <a:rPr kumimoji="0" lang="de-DE" sz="2800" b="0" i="1" u="none" strike="noStrike" kern="1200" cap="none" spc="0" normalizeH="0" baseline="0" noProof="0" dirty="0">
                <a:ln>
                  <a:noFill/>
                </a:ln>
                <a:solidFill>
                  <a:prstClr val="black"/>
                </a:solidFill>
                <a:effectLst/>
                <a:uLnTx/>
                <a:uFillTx/>
                <a:latin typeface="Calibri" panose="020F0502020204030204"/>
                <a:ea typeface="+mn-ea"/>
                <a:cs typeface="+mn-cs"/>
              </a:rPr>
              <a:t>St. </a:t>
            </a:r>
            <a: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t>Hubert ist der Hauptwanderweg aller großen Fernwanderwege: Rhein-</a:t>
            </a:r>
            <a:r>
              <a:rPr kumimoji="0" lang="de-DE" sz="2800" b="0" i="1" u="none" strike="noStrike" kern="1200" cap="none" spc="0" normalizeH="0" baseline="0" noProof="0" dirty="0" err="1" smtClean="0">
                <a:ln>
                  <a:noFill/>
                </a:ln>
                <a:solidFill>
                  <a:prstClr val="black"/>
                </a:solidFill>
                <a:effectLst/>
                <a:uLnTx/>
                <a:uFillTx/>
                <a:latin typeface="Calibri" panose="020F0502020204030204"/>
                <a:ea typeface="+mn-ea"/>
                <a:cs typeface="+mn-cs"/>
              </a:rPr>
              <a:t>Maasweg</a:t>
            </a:r>
            <a: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t>, GTA, GR 14, Jakobsweg…. </a:t>
            </a:r>
            <a:b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t>und gleichzeitig </a:t>
            </a:r>
            <a:r>
              <a:rPr kumimoji="0" lang="de-DE" sz="2800" b="0" i="1" u="none" strike="noStrike" kern="1200" cap="none" spc="0" normalizeH="0" baseline="0" noProof="0" dirty="0" err="1" smtClean="0">
                <a:ln>
                  <a:noFill/>
                </a:ln>
                <a:solidFill>
                  <a:prstClr val="black"/>
                </a:solidFill>
                <a:effectLst/>
                <a:uLnTx/>
                <a:uFillTx/>
                <a:latin typeface="Calibri" panose="020F0502020204030204"/>
                <a:ea typeface="+mn-ea"/>
                <a:cs typeface="+mn-cs"/>
              </a:rPr>
              <a:t>Holzabfahrstweg</a:t>
            </a:r>
            <a: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t> für riesige Traktoren und Forstmaschinen…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1" u="none" strike="noStrike" kern="1200" cap="none" spc="0" normalizeH="0" baseline="0" noProof="0" dirty="0" smtClean="0">
                <a:ln>
                  <a:noFill/>
                </a:ln>
                <a:solidFill>
                  <a:prstClr val="black"/>
                </a:solidFill>
                <a:effectLst/>
                <a:uLnTx/>
                <a:uFillTx/>
                <a:latin typeface="Calibri" panose="020F0502020204030204"/>
                <a:ea typeface="+mn-ea"/>
                <a:cs typeface="+mn-cs"/>
              </a:rPr>
              <a:t>…. zu Fuß? - fast unpassierbar….</a:t>
            </a:r>
            <a:endParaRPr kumimoji="0" lang="de-DE"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2063</Words>
  <Application>Microsoft Office PowerPoint</Application>
  <PresentationFormat>Breitbild</PresentationFormat>
  <Paragraphs>103</Paragraphs>
  <Slides>79</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79</vt:i4>
      </vt:variant>
    </vt:vector>
  </HeadingPairs>
  <TitlesOfParts>
    <vt:vector size="84" baseType="lpstr">
      <vt:lpstr>Arial</vt:lpstr>
      <vt:lpstr>Calibri</vt:lpstr>
      <vt:lpstr>Calibri Light</vt:lpstr>
      <vt:lpstr>Times New Roman</vt:lpstr>
      <vt:lpstr>1_Office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cp:revision>
  <dcterms:created xsi:type="dcterms:W3CDTF">2022-02-01T16:08:24Z</dcterms:created>
  <dcterms:modified xsi:type="dcterms:W3CDTF">2022-02-01T16:09:06Z</dcterms:modified>
</cp:coreProperties>
</file>